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90" r:id="rId6"/>
    <p:sldId id="263" r:id="rId7"/>
    <p:sldId id="264" r:id="rId8"/>
    <p:sldId id="265" r:id="rId9"/>
    <p:sldId id="267" r:id="rId10"/>
    <p:sldId id="268" r:id="rId11"/>
    <p:sldId id="301" r:id="rId12"/>
    <p:sldId id="302" r:id="rId13"/>
    <p:sldId id="298" r:id="rId14"/>
    <p:sldId id="299" r:id="rId15"/>
    <p:sldId id="303" r:id="rId16"/>
    <p:sldId id="272" r:id="rId17"/>
    <p:sldId id="273" r:id="rId18"/>
    <p:sldId id="274" r:id="rId19"/>
    <p:sldId id="275" r:id="rId20"/>
    <p:sldId id="281" r:id="rId21"/>
    <p:sldId id="295" r:id="rId22"/>
    <p:sldId id="297" r:id="rId23"/>
    <p:sldId id="296" r:id="rId24"/>
    <p:sldId id="292" r:id="rId25"/>
    <p:sldId id="289" r:id="rId26"/>
    <p:sldId id="280" r:id="rId27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 varScale="1">
        <p:scale>
          <a:sx n="81" d="100"/>
          <a:sy n="81" d="100"/>
        </p:scale>
        <p:origin x="1502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FC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860035" y="4293069"/>
            <a:ext cx="3887723" cy="1656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FC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8650" y="1982152"/>
            <a:ext cx="3778885" cy="3503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FC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2622" y="275907"/>
            <a:ext cx="7818755" cy="1247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6FC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23907" y="1753713"/>
            <a:ext cx="7765415" cy="4720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13" Type="http://schemas.openxmlformats.org/officeDocument/2006/relationships/image" Target="../media/image82.png"/><Relationship Id="rId18" Type="http://schemas.openxmlformats.org/officeDocument/2006/relationships/image" Target="../media/image87.jpeg"/><Relationship Id="rId26" Type="http://schemas.openxmlformats.org/officeDocument/2006/relationships/image" Target="../media/image95.jpeg"/><Relationship Id="rId3" Type="http://schemas.openxmlformats.org/officeDocument/2006/relationships/image" Target="../media/image72.png"/><Relationship Id="rId21" Type="http://schemas.openxmlformats.org/officeDocument/2006/relationships/image" Target="../media/image90.jpeg"/><Relationship Id="rId7" Type="http://schemas.openxmlformats.org/officeDocument/2006/relationships/image" Target="../media/image76.jpeg"/><Relationship Id="rId12" Type="http://schemas.openxmlformats.org/officeDocument/2006/relationships/image" Target="../media/image81.png"/><Relationship Id="rId17" Type="http://schemas.openxmlformats.org/officeDocument/2006/relationships/image" Target="../media/image86.jpeg"/><Relationship Id="rId25" Type="http://schemas.openxmlformats.org/officeDocument/2006/relationships/image" Target="../media/image94.jpeg"/><Relationship Id="rId2" Type="http://schemas.openxmlformats.org/officeDocument/2006/relationships/image" Target="../media/image71.png"/><Relationship Id="rId16" Type="http://schemas.openxmlformats.org/officeDocument/2006/relationships/image" Target="../media/image85.png"/><Relationship Id="rId20" Type="http://schemas.openxmlformats.org/officeDocument/2006/relationships/image" Target="../media/image89.jpeg"/><Relationship Id="rId29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jpeg"/><Relationship Id="rId11" Type="http://schemas.openxmlformats.org/officeDocument/2006/relationships/image" Target="../media/image80.png"/><Relationship Id="rId24" Type="http://schemas.openxmlformats.org/officeDocument/2006/relationships/image" Target="../media/image93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23" Type="http://schemas.openxmlformats.org/officeDocument/2006/relationships/image" Target="../media/image92.png"/><Relationship Id="rId28" Type="http://schemas.openxmlformats.org/officeDocument/2006/relationships/image" Target="../media/image97.png"/><Relationship Id="rId10" Type="http://schemas.openxmlformats.org/officeDocument/2006/relationships/image" Target="../media/image79.png"/><Relationship Id="rId19" Type="http://schemas.openxmlformats.org/officeDocument/2006/relationships/image" Target="../media/image88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Relationship Id="rId22" Type="http://schemas.openxmlformats.org/officeDocument/2006/relationships/image" Target="../media/image91.png"/><Relationship Id="rId27" Type="http://schemas.openxmlformats.org/officeDocument/2006/relationships/image" Target="../media/image96.jpeg"/><Relationship Id="rId30" Type="http://schemas.openxmlformats.org/officeDocument/2006/relationships/image" Target="../media/image9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jpeg"/><Relationship Id="rId7" Type="http://schemas.openxmlformats.org/officeDocument/2006/relationships/image" Target="../media/image105.jpe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Relationship Id="rId9" Type="http://schemas.openxmlformats.org/officeDocument/2006/relationships/image" Target="../media/image10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eg"/><Relationship Id="rId13" Type="http://schemas.openxmlformats.org/officeDocument/2006/relationships/image" Target="../media/image119.jpeg"/><Relationship Id="rId18" Type="http://schemas.openxmlformats.org/officeDocument/2006/relationships/image" Target="../media/image124.png"/><Relationship Id="rId3" Type="http://schemas.openxmlformats.org/officeDocument/2006/relationships/image" Target="../media/image109.jpeg"/><Relationship Id="rId7" Type="http://schemas.openxmlformats.org/officeDocument/2006/relationships/image" Target="../media/image113.jpeg"/><Relationship Id="rId12" Type="http://schemas.openxmlformats.org/officeDocument/2006/relationships/image" Target="../media/image118.jpeg"/><Relationship Id="rId17" Type="http://schemas.openxmlformats.org/officeDocument/2006/relationships/image" Target="../media/image123.jpeg"/><Relationship Id="rId2" Type="http://schemas.openxmlformats.org/officeDocument/2006/relationships/image" Target="../media/image108.jpeg"/><Relationship Id="rId16" Type="http://schemas.openxmlformats.org/officeDocument/2006/relationships/image" Target="../media/image122.gif"/><Relationship Id="rId20" Type="http://schemas.openxmlformats.org/officeDocument/2006/relationships/image" Target="../media/image1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2.jpeg"/><Relationship Id="rId11" Type="http://schemas.openxmlformats.org/officeDocument/2006/relationships/image" Target="../media/image117.png"/><Relationship Id="rId5" Type="http://schemas.openxmlformats.org/officeDocument/2006/relationships/image" Target="../media/image111.jpeg"/><Relationship Id="rId15" Type="http://schemas.openxmlformats.org/officeDocument/2006/relationships/image" Target="../media/image121.jpeg"/><Relationship Id="rId10" Type="http://schemas.openxmlformats.org/officeDocument/2006/relationships/image" Target="../media/image116.jpeg"/><Relationship Id="rId19" Type="http://schemas.openxmlformats.org/officeDocument/2006/relationships/image" Target="../media/image125.jpeg"/><Relationship Id="rId4" Type="http://schemas.openxmlformats.org/officeDocument/2006/relationships/image" Target="../media/image110.jpeg"/><Relationship Id="rId9" Type="http://schemas.openxmlformats.org/officeDocument/2006/relationships/image" Target="../media/image115.png"/><Relationship Id="rId14" Type="http://schemas.openxmlformats.org/officeDocument/2006/relationships/image" Target="../media/image1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7627" y="141986"/>
            <a:ext cx="6480810" cy="1754505"/>
          </a:xfrm>
          <a:custGeom>
            <a:avLst/>
            <a:gdLst/>
            <a:ahLst/>
            <a:cxnLst/>
            <a:rect l="l" t="t" r="r" b="b"/>
            <a:pathLst>
              <a:path w="6480809" h="1754505">
                <a:moveTo>
                  <a:pt x="0" y="1754377"/>
                </a:moveTo>
                <a:lnTo>
                  <a:pt x="6480683" y="1754377"/>
                </a:lnTo>
                <a:lnTo>
                  <a:pt x="6480683" y="0"/>
                </a:lnTo>
                <a:lnTo>
                  <a:pt x="0" y="0"/>
                </a:lnTo>
                <a:lnTo>
                  <a:pt x="0" y="175437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5464" y="153098"/>
            <a:ext cx="5224780" cy="1677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51560">
              <a:lnSpc>
                <a:spcPct val="100000"/>
              </a:lnSpc>
              <a:spcBef>
                <a:spcPts val="100"/>
              </a:spcBef>
            </a:pPr>
            <a:r>
              <a:rPr sz="3600" spc="-265" dirty="0">
                <a:solidFill>
                  <a:srgbClr val="000000"/>
                </a:solidFill>
                <a:latin typeface="Trebuchet MS"/>
                <a:cs typeface="Trebuchet MS"/>
              </a:rPr>
              <a:t>BTS </a:t>
            </a:r>
            <a:r>
              <a:rPr sz="3600" spc="-175" dirty="0">
                <a:solidFill>
                  <a:srgbClr val="1F487C"/>
                </a:solidFill>
                <a:latin typeface="Trebuchet MS"/>
                <a:cs typeface="Trebuchet MS"/>
              </a:rPr>
              <a:t>N</a:t>
            </a:r>
            <a:r>
              <a:rPr sz="3600" spc="-175" dirty="0">
                <a:solidFill>
                  <a:srgbClr val="000000"/>
                </a:solidFill>
                <a:latin typeface="Trebuchet MS"/>
                <a:cs typeface="Trebuchet MS"/>
              </a:rPr>
              <a:t>égociation </a:t>
            </a:r>
            <a:r>
              <a:rPr sz="3600" spc="-225" dirty="0">
                <a:solidFill>
                  <a:srgbClr val="000000"/>
                </a:solidFill>
                <a:latin typeface="Trebuchet MS"/>
                <a:cs typeface="Trebuchet MS"/>
              </a:rPr>
              <a:t>et  </a:t>
            </a:r>
            <a:r>
              <a:rPr sz="3600" spc="-165" dirty="0">
                <a:solidFill>
                  <a:srgbClr val="E26C09"/>
                </a:solidFill>
                <a:latin typeface="Trebuchet MS"/>
                <a:cs typeface="Trebuchet MS"/>
              </a:rPr>
              <a:t>D</a:t>
            </a:r>
            <a:r>
              <a:rPr sz="3600" spc="-165" dirty="0">
                <a:solidFill>
                  <a:srgbClr val="000000"/>
                </a:solidFill>
                <a:latin typeface="Trebuchet MS"/>
                <a:cs typeface="Trebuchet MS"/>
              </a:rPr>
              <a:t>igitalisation </a:t>
            </a:r>
            <a:r>
              <a:rPr sz="3600" spc="-210" dirty="0">
                <a:solidFill>
                  <a:srgbClr val="000000"/>
                </a:solidFill>
                <a:latin typeface="Trebuchet MS"/>
                <a:cs typeface="Trebuchet MS"/>
              </a:rPr>
              <a:t>de </a:t>
            </a:r>
            <a:r>
              <a:rPr sz="3600" spc="-160" dirty="0">
                <a:solidFill>
                  <a:srgbClr val="000000"/>
                </a:solidFill>
                <a:latin typeface="Trebuchet MS"/>
                <a:cs typeface="Trebuchet MS"/>
              </a:rPr>
              <a:t>la</a:t>
            </a:r>
            <a:r>
              <a:rPr sz="3600" spc="-42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600" spc="-195" dirty="0">
                <a:solidFill>
                  <a:srgbClr val="E26C09"/>
                </a:solidFill>
                <a:latin typeface="Trebuchet MS"/>
                <a:cs typeface="Trebuchet MS"/>
              </a:rPr>
              <a:t>R</a:t>
            </a:r>
            <a:r>
              <a:rPr sz="3600" spc="-195" dirty="0">
                <a:solidFill>
                  <a:srgbClr val="000000"/>
                </a:solidFill>
                <a:latin typeface="Trebuchet MS"/>
                <a:cs typeface="Trebuchet MS"/>
              </a:rPr>
              <a:t>elation</a:t>
            </a:r>
            <a:endParaRPr sz="3600">
              <a:latin typeface="Trebuchet MS"/>
              <a:cs typeface="Trebuchet MS"/>
            </a:endParaRPr>
          </a:p>
          <a:p>
            <a:pPr marL="1905" algn="ctr">
              <a:lnSpc>
                <a:spcPct val="100000"/>
              </a:lnSpc>
              <a:spcBef>
                <a:spcPts val="45"/>
              </a:spcBef>
            </a:pPr>
            <a:r>
              <a:rPr sz="3600" spc="-225" dirty="0">
                <a:solidFill>
                  <a:srgbClr val="1F487C"/>
                </a:solidFill>
                <a:latin typeface="Trebuchet MS"/>
                <a:cs typeface="Trebuchet MS"/>
              </a:rPr>
              <a:t>C</a:t>
            </a:r>
            <a:r>
              <a:rPr sz="3600" spc="-225" dirty="0">
                <a:solidFill>
                  <a:srgbClr val="000000"/>
                </a:solidFill>
                <a:latin typeface="Trebuchet MS"/>
                <a:cs typeface="Trebuchet MS"/>
              </a:rPr>
              <a:t>lient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5618" y="2204796"/>
            <a:ext cx="6552692" cy="44645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5518" y="188607"/>
            <a:ext cx="900100" cy="11521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Imag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41986"/>
            <a:ext cx="1085850" cy="1198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9485" y="352742"/>
            <a:ext cx="666178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25" dirty="0">
                <a:solidFill>
                  <a:srgbClr val="000000"/>
                </a:solidFill>
              </a:rPr>
              <a:t>STAGE EN</a:t>
            </a:r>
            <a:r>
              <a:rPr sz="4400" spc="114" dirty="0">
                <a:solidFill>
                  <a:srgbClr val="000000"/>
                </a:solidFill>
              </a:rPr>
              <a:t> </a:t>
            </a:r>
            <a:r>
              <a:rPr sz="4400" spc="-235" dirty="0">
                <a:solidFill>
                  <a:srgbClr val="000000"/>
                </a:solidFill>
              </a:rPr>
              <a:t>ENTREPRISE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685800" y="2661080"/>
            <a:ext cx="4876800" cy="902811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429259" indent="-416559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Arial"/>
              <a:buChar char="•"/>
              <a:tabLst>
                <a:tab pos="429259" algn="l"/>
                <a:tab pos="429895" algn="l"/>
              </a:tabLst>
            </a:pPr>
            <a:r>
              <a:rPr lang="fr-FR" sz="2400" spc="40" dirty="0">
                <a:solidFill>
                  <a:srgbClr val="FF0000"/>
                </a:solidFill>
                <a:latin typeface="Trebuchet MS"/>
                <a:cs typeface="Trebuchet MS"/>
              </a:rPr>
              <a:t>53 jours</a:t>
            </a:r>
            <a:r>
              <a:rPr lang="fr-FR" sz="2400" spc="-150" dirty="0">
                <a:solidFill>
                  <a:srgbClr val="FF0000"/>
                </a:solidFill>
                <a:latin typeface="Trebuchet MS"/>
                <a:cs typeface="Trebuchet MS"/>
              </a:rPr>
              <a:t>       </a:t>
            </a:r>
            <a:r>
              <a:rPr sz="2400" spc="45" dirty="0">
                <a:solidFill>
                  <a:srgbClr val="FF0000"/>
                </a:solidFill>
                <a:latin typeface="Trebuchet MS"/>
                <a:cs typeface="Trebuchet MS"/>
              </a:rPr>
              <a:t>BTS1</a:t>
            </a:r>
            <a:endParaRPr sz="2400" dirty="0">
              <a:latin typeface="Trebuchet MS"/>
              <a:cs typeface="Trebuchet MS"/>
            </a:endParaRPr>
          </a:p>
          <a:p>
            <a:pPr marL="429259" indent="-416559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429259" algn="l"/>
                <a:tab pos="429895" algn="l"/>
                <a:tab pos="2143125" algn="l"/>
              </a:tabLst>
            </a:pPr>
            <a:r>
              <a:rPr lang="fr-FR" sz="2400" spc="40" dirty="0">
                <a:solidFill>
                  <a:srgbClr val="FF0000"/>
                </a:solidFill>
                <a:latin typeface="Trebuchet MS"/>
                <a:cs typeface="Trebuchet MS"/>
              </a:rPr>
              <a:t>48 jours     </a:t>
            </a:r>
            <a:r>
              <a:rPr sz="2400" spc="45" dirty="0">
                <a:solidFill>
                  <a:srgbClr val="FF0000"/>
                </a:solidFill>
                <a:latin typeface="Trebuchet MS"/>
                <a:cs typeface="Trebuchet MS"/>
              </a:rPr>
              <a:t>BTS2</a:t>
            </a:r>
            <a:endParaRPr sz="24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0282" y="4051300"/>
            <a:ext cx="7820025" cy="15670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Trebuchet MS" panose="020B0603020202020204" pitchFamily="34" charset="0"/>
                <a:cs typeface="Trebuchet MS"/>
              </a:rPr>
              <a:t>Utilisation</a:t>
            </a:r>
            <a:r>
              <a:rPr sz="2400" spc="-135" dirty="0">
                <a:latin typeface="Trebuchet MS" panose="020B0603020202020204" pitchFamily="34" charset="0"/>
                <a:cs typeface="Trebuchet MS"/>
              </a:rPr>
              <a:t> </a:t>
            </a:r>
            <a:r>
              <a:rPr sz="2400" spc="60" dirty="0">
                <a:latin typeface="Trebuchet MS" panose="020B0603020202020204" pitchFamily="34" charset="0"/>
                <a:cs typeface="Trebuchet MS"/>
              </a:rPr>
              <a:t>régulière</a:t>
            </a:r>
            <a:r>
              <a:rPr sz="2400" spc="-140" dirty="0">
                <a:latin typeface="Trebuchet MS" panose="020B0603020202020204" pitchFamily="34" charset="0"/>
                <a:cs typeface="Trebuchet MS"/>
              </a:rPr>
              <a:t> </a:t>
            </a:r>
            <a:r>
              <a:rPr sz="2400" spc="120" dirty="0">
                <a:latin typeface="Trebuchet MS" panose="020B0603020202020204" pitchFamily="34" charset="0"/>
                <a:cs typeface="Trebuchet MS"/>
              </a:rPr>
              <a:t>des</a:t>
            </a:r>
            <a:r>
              <a:rPr sz="2400" spc="-125" dirty="0">
                <a:latin typeface="Trebuchet MS" panose="020B0603020202020204" pitchFamily="34" charset="0"/>
                <a:cs typeface="Trebuchet MS"/>
              </a:rPr>
              <a:t> </a:t>
            </a:r>
            <a:r>
              <a:rPr sz="2400" spc="5" dirty="0">
                <a:latin typeface="Trebuchet MS" panose="020B0603020202020204" pitchFamily="34" charset="0"/>
                <a:cs typeface="Trebuchet MS"/>
              </a:rPr>
              <a:t>outils</a:t>
            </a:r>
            <a:r>
              <a:rPr sz="2400" spc="-145" dirty="0">
                <a:latin typeface="Trebuchet MS" panose="020B0603020202020204" pitchFamily="34" charset="0"/>
                <a:cs typeface="Trebuchet MS"/>
              </a:rPr>
              <a:t> </a:t>
            </a:r>
            <a:r>
              <a:rPr sz="2400" spc="55" dirty="0">
                <a:latin typeface="Trebuchet MS" panose="020B0603020202020204" pitchFamily="34" charset="0"/>
                <a:cs typeface="Trebuchet MS"/>
              </a:rPr>
              <a:t>digitaux</a:t>
            </a:r>
            <a:r>
              <a:rPr sz="2400" spc="-125" dirty="0">
                <a:latin typeface="Trebuchet MS" panose="020B0603020202020204" pitchFamily="34" charset="0"/>
                <a:cs typeface="Trebuchet MS"/>
              </a:rPr>
              <a:t> </a:t>
            </a:r>
            <a:r>
              <a:rPr sz="2400" spc="100" dirty="0">
                <a:latin typeface="Trebuchet MS" panose="020B0603020202020204" pitchFamily="34" charset="0"/>
                <a:cs typeface="Trebuchet MS"/>
              </a:rPr>
              <a:t>grâce</a:t>
            </a:r>
            <a:r>
              <a:rPr sz="2400" spc="-140" dirty="0">
                <a:latin typeface="Trebuchet MS" panose="020B0603020202020204" pitchFamily="34" charset="0"/>
                <a:cs typeface="Trebuchet MS"/>
              </a:rPr>
              <a:t> </a:t>
            </a:r>
            <a:r>
              <a:rPr sz="2400" spc="10" dirty="0">
                <a:latin typeface="Trebuchet MS" panose="020B0603020202020204" pitchFamily="34" charset="0"/>
                <a:cs typeface="Trebuchet MS"/>
              </a:rPr>
              <a:t>à</a:t>
            </a:r>
            <a:endParaRPr sz="2400" dirty="0">
              <a:latin typeface="Trebuchet MS" panose="020B0603020202020204" pitchFamily="34" charset="0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2400" spc="120" dirty="0">
                <a:latin typeface="Trebuchet MS" panose="020B0603020202020204" pitchFamily="34" charset="0"/>
                <a:cs typeface="Georgia"/>
              </a:rPr>
              <a:t>l’accès </a:t>
            </a:r>
            <a:r>
              <a:rPr sz="2400" spc="55" dirty="0">
                <a:latin typeface="Trebuchet MS" panose="020B0603020202020204" pitchFamily="34" charset="0"/>
                <a:cs typeface="Georgia"/>
              </a:rPr>
              <a:t>aux </a:t>
            </a:r>
            <a:r>
              <a:rPr sz="2400" spc="60" dirty="0">
                <a:latin typeface="Trebuchet MS" panose="020B0603020202020204" pitchFamily="34" charset="0"/>
                <a:cs typeface="Georgia"/>
              </a:rPr>
              <a:t>ressources </a:t>
            </a:r>
            <a:r>
              <a:rPr sz="2400" spc="50" dirty="0">
                <a:latin typeface="Trebuchet MS" panose="020B0603020202020204" pitchFamily="34" charset="0"/>
                <a:cs typeface="Georgia"/>
              </a:rPr>
              <a:t>numériques </a:t>
            </a:r>
            <a:r>
              <a:rPr sz="2400" spc="170" dirty="0">
                <a:latin typeface="Trebuchet MS" panose="020B0603020202020204" pitchFamily="34" charset="0"/>
                <a:cs typeface="Georgia"/>
              </a:rPr>
              <a:t>de</a:t>
            </a:r>
            <a:r>
              <a:rPr sz="2400" spc="-300" dirty="0">
                <a:latin typeface="Trebuchet MS" panose="020B0603020202020204" pitchFamily="34" charset="0"/>
                <a:cs typeface="Georgia"/>
              </a:rPr>
              <a:t> </a:t>
            </a:r>
            <a:r>
              <a:rPr sz="2400" spc="65" dirty="0">
                <a:latin typeface="Trebuchet MS" panose="020B0603020202020204" pitchFamily="34" charset="0"/>
                <a:cs typeface="Georgia"/>
              </a:rPr>
              <a:t>l’entreprise</a:t>
            </a:r>
            <a:endParaRPr sz="2400" dirty="0">
              <a:latin typeface="Trebuchet MS" panose="020B0603020202020204" pitchFamily="34" charset="0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35" dirty="0">
                <a:latin typeface="Trebuchet MS" panose="020B0603020202020204" pitchFamily="34" charset="0"/>
                <a:cs typeface="Georgia"/>
              </a:rPr>
              <a:t>Encadrement </a:t>
            </a:r>
            <a:r>
              <a:rPr sz="2400" spc="130" dirty="0">
                <a:latin typeface="Trebuchet MS" panose="020B0603020202020204" pitchFamily="34" charset="0"/>
                <a:cs typeface="Georgia"/>
              </a:rPr>
              <a:t>des </a:t>
            </a:r>
            <a:r>
              <a:rPr sz="2400" spc="90" dirty="0">
                <a:latin typeface="Trebuchet MS" panose="020B0603020202020204" pitchFamily="34" charset="0"/>
                <a:cs typeface="Georgia"/>
              </a:rPr>
              <a:t>stages </a:t>
            </a:r>
            <a:r>
              <a:rPr sz="2400" spc="70" dirty="0">
                <a:latin typeface="Trebuchet MS" panose="020B0603020202020204" pitchFamily="34" charset="0"/>
                <a:cs typeface="Georgia"/>
              </a:rPr>
              <a:t>par </a:t>
            </a:r>
            <a:r>
              <a:rPr sz="2400" spc="-35" dirty="0">
                <a:latin typeface="Trebuchet MS" panose="020B0603020202020204" pitchFamily="34" charset="0"/>
                <a:cs typeface="Georgia"/>
              </a:rPr>
              <a:t>un </a:t>
            </a:r>
            <a:r>
              <a:rPr sz="2400" spc="-5" dirty="0">
                <a:latin typeface="Trebuchet MS" panose="020B0603020202020204" pitchFamily="34" charset="0"/>
                <a:cs typeface="Georgia"/>
              </a:rPr>
              <a:t>tuteur </a:t>
            </a:r>
            <a:r>
              <a:rPr sz="2400" spc="165" dirty="0">
                <a:latin typeface="Trebuchet MS" panose="020B0603020202020204" pitchFamily="34" charset="0"/>
                <a:cs typeface="Georgia"/>
              </a:rPr>
              <a:t>de</a:t>
            </a:r>
            <a:r>
              <a:rPr sz="2400" spc="-275" dirty="0">
                <a:latin typeface="Trebuchet MS" panose="020B0603020202020204" pitchFamily="34" charset="0"/>
                <a:cs typeface="Georgia"/>
              </a:rPr>
              <a:t> </a:t>
            </a:r>
            <a:r>
              <a:rPr sz="2400" spc="65" dirty="0" err="1">
                <a:latin typeface="Trebuchet MS" panose="020B0603020202020204" pitchFamily="34" charset="0"/>
                <a:cs typeface="Georgia"/>
              </a:rPr>
              <a:t>l’entreprise</a:t>
            </a:r>
            <a:r>
              <a:rPr lang="fr-FR" sz="2400" spc="65" dirty="0">
                <a:latin typeface="Trebuchet MS" panose="020B0603020202020204" pitchFamily="34" charset="0"/>
                <a:cs typeface="Georgia"/>
              </a:rPr>
              <a:t> </a:t>
            </a:r>
            <a:r>
              <a:rPr sz="2400" spc="50" dirty="0" err="1">
                <a:latin typeface="Trebuchet MS" panose="020B0603020202020204" pitchFamily="34" charset="0"/>
                <a:cs typeface="Georgia"/>
              </a:rPr>
              <a:t>partenaire</a:t>
            </a:r>
            <a:r>
              <a:rPr sz="2400" spc="50" dirty="0">
                <a:latin typeface="Trebuchet MS" panose="020B0603020202020204" pitchFamily="34" charset="0"/>
                <a:cs typeface="Georgia"/>
              </a:rPr>
              <a:t> et </a:t>
            </a:r>
            <a:r>
              <a:rPr sz="2400" spc="105" dirty="0">
                <a:latin typeface="Trebuchet MS" panose="020B0603020202020204" pitchFamily="34" charset="0"/>
                <a:cs typeface="Georgia"/>
              </a:rPr>
              <a:t>l’équipe</a:t>
            </a:r>
            <a:r>
              <a:rPr sz="2400" spc="-95" dirty="0">
                <a:latin typeface="Trebuchet MS" panose="020B0603020202020204" pitchFamily="34" charset="0"/>
                <a:cs typeface="Georgia"/>
              </a:rPr>
              <a:t> </a:t>
            </a:r>
            <a:r>
              <a:rPr sz="2400" spc="130" dirty="0">
                <a:latin typeface="Trebuchet MS" panose="020B0603020202020204" pitchFamily="34" charset="0"/>
                <a:cs typeface="Georgia"/>
              </a:rPr>
              <a:t>pédagogique</a:t>
            </a:r>
            <a:endParaRPr sz="2400" dirty="0">
              <a:latin typeface="Trebuchet MS" panose="020B0603020202020204" pitchFamily="34" charset="0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0282" y="1308348"/>
            <a:ext cx="6743700" cy="137858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715770">
              <a:lnSpc>
                <a:spcPct val="100000"/>
              </a:lnSpc>
              <a:spcBef>
                <a:spcPts val="1105"/>
              </a:spcBef>
            </a:pPr>
            <a:r>
              <a:rPr sz="2400" b="1" spc="-40" dirty="0">
                <a:latin typeface="Georgia"/>
                <a:cs typeface="Georgia"/>
              </a:rPr>
              <a:t>16 </a:t>
            </a:r>
            <a:r>
              <a:rPr sz="2400" b="1" spc="-35" dirty="0">
                <a:latin typeface="Georgia"/>
                <a:cs typeface="Georgia"/>
              </a:rPr>
              <a:t>semaines </a:t>
            </a:r>
            <a:r>
              <a:rPr sz="2400" b="1" spc="-45" dirty="0">
                <a:latin typeface="Georgia"/>
                <a:cs typeface="Georgia"/>
              </a:rPr>
              <a:t>de </a:t>
            </a:r>
            <a:r>
              <a:rPr sz="2400" b="1" spc="-25" dirty="0">
                <a:latin typeface="Georgia"/>
                <a:cs typeface="Georgia"/>
              </a:rPr>
              <a:t>stage</a:t>
            </a:r>
            <a:r>
              <a:rPr sz="2400" b="1" spc="30" dirty="0">
                <a:latin typeface="Georgia"/>
                <a:cs typeface="Georgia"/>
              </a:rPr>
              <a:t> </a:t>
            </a:r>
            <a:r>
              <a:rPr sz="2400" b="1" spc="-75" dirty="0">
                <a:latin typeface="Georgia"/>
                <a:cs typeface="Georgia"/>
              </a:rPr>
              <a:t>minimum</a:t>
            </a:r>
            <a:endParaRPr sz="2400" dirty="0">
              <a:latin typeface="Georgia"/>
              <a:cs typeface="Georgia"/>
            </a:endParaRPr>
          </a:p>
          <a:p>
            <a:pPr marL="355600" marR="5080" indent="-342900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95" dirty="0">
                <a:latin typeface="Trebuchet MS"/>
                <a:cs typeface="Trebuchet MS"/>
              </a:rPr>
              <a:t>Acquérir</a:t>
            </a:r>
            <a:r>
              <a:rPr sz="2400" spc="-165" dirty="0">
                <a:latin typeface="Trebuchet MS"/>
                <a:cs typeface="Trebuchet MS"/>
              </a:rPr>
              <a:t> </a:t>
            </a:r>
            <a:r>
              <a:rPr sz="2400" spc="-50" dirty="0">
                <a:latin typeface="Trebuchet MS"/>
                <a:cs typeface="Trebuchet MS"/>
              </a:rPr>
              <a:t>et/ou</a:t>
            </a:r>
            <a:r>
              <a:rPr sz="2400" spc="-155" dirty="0">
                <a:latin typeface="Trebuchet MS"/>
                <a:cs typeface="Trebuchet MS"/>
              </a:rPr>
              <a:t> </a:t>
            </a:r>
            <a:r>
              <a:rPr sz="2400" spc="55" dirty="0">
                <a:latin typeface="Trebuchet MS"/>
                <a:cs typeface="Trebuchet MS"/>
              </a:rPr>
              <a:t>approfondir</a:t>
            </a:r>
            <a:r>
              <a:rPr sz="2400" spc="-120" dirty="0">
                <a:latin typeface="Trebuchet MS"/>
                <a:cs typeface="Trebuchet MS"/>
              </a:rPr>
              <a:t> </a:t>
            </a:r>
            <a:r>
              <a:rPr sz="2400" spc="120" dirty="0">
                <a:latin typeface="Trebuchet MS"/>
                <a:cs typeface="Trebuchet MS"/>
              </a:rPr>
              <a:t>des</a:t>
            </a:r>
            <a:r>
              <a:rPr sz="2400" spc="-125" dirty="0">
                <a:latin typeface="Trebuchet MS"/>
                <a:cs typeface="Trebuchet MS"/>
              </a:rPr>
              <a:t> </a:t>
            </a:r>
            <a:r>
              <a:rPr sz="2400" spc="55" dirty="0">
                <a:latin typeface="Trebuchet MS"/>
                <a:cs typeface="Trebuchet MS"/>
              </a:rPr>
              <a:t>compétences  professionnelles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65" dirty="0">
                <a:latin typeface="Trebuchet MS"/>
                <a:cs typeface="Trebuchet MS"/>
              </a:rPr>
              <a:t>en</a:t>
            </a:r>
            <a:r>
              <a:rPr sz="2400" spc="-13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situation</a:t>
            </a:r>
            <a:r>
              <a:rPr sz="2400" spc="-140" dirty="0">
                <a:latin typeface="Trebuchet MS"/>
                <a:cs typeface="Trebuchet MS"/>
              </a:rPr>
              <a:t> </a:t>
            </a:r>
            <a:r>
              <a:rPr sz="2400" spc="40" dirty="0">
                <a:latin typeface="Trebuchet MS"/>
                <a:cs typeface="Trebuchet MS"/>
              </a:rPr>
              <a:t>réelle</a:t>
            </a:r>
            <a:r>
              <a:rPr sz="2400" spc="-145" dirty="0">
                <a:latin typeface="Trebuchet MS"/>
                <a:cs typeface="Trebuchet MS"/>
              </a:rPr>
              <a:t> </a:t>
            </a:r>
            <a:r>
              <a:rPr sz="2400" spc="110" dirty="0">
                <a:latin typeface="Trebuchet MS"/>
                <a:cs typeface="Trebuchet MS"/>
              </a:rPr>
              <a:t>de</a:t>
            </a:r>
            <a:r>
              <a:rPr sz="2400" spc="-125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travail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85519" y="5768340"/>
            <a:ext cx="7459980" cy="94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8080" y="5735320"/>
            <a:ext cx="7213600" cy="909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3609" y="5805258"/>
            <a:ext cx="7344791" cy="830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43609" y="5805258"/>
            <a:ext cx="7345045" cy="831215"/>
          </a:xfrm>
          <a:prstGeom prst="rect">
            <a:avLst/>
          </a:prstGeom>
          <a:ln w="28575">
            <a:solidFill>
              <a:srgbClr val="080D16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316355" marR="322580" indent="-986155">
              <a:lnSpc>
                <a:spcPct val="100000"/>
              </a:lnSpc>
              <a:spcBef>
                <a:spcPts val="295"/>
              </a:spcBef>
            </a:pPr>
            <a:r>
              <a:rPr sz="2400" b="1" spc="-85" dirty="0">
                <a:latin typeface="Georgia"/>
                <a:cs typeface="Georgia"/>
              </a:rPr>
              <a:t>+ </a:t>
            </a:r>
            <a:r>
              <a:rPr sz="2400" b="1" spc="-35" dirty="0">
                <a:latin typeface="Georgia"/>
                <a:cs typeface="Georgia"/>
              </a:rPr>
              <a:t>des </a:t>
            </a:r>
            <a:r>
              <a:rPr sz="2400" b="1" spc="-60" dirty="0">
                <a:latin typeface="Georgia"/>
                <a:cs typeface="Georgia"/>
              </a:rPr>
              <a:t>journées </a:t>
            </a:r>
            <a:r>
              <a:rPr sz="2400" b="1" spc="-55" dirty="0">
                <a:latin typeface="Georgia"/>
                <a:cs typeface="Georgia"/>
              </a:rPr>
              <a:t>ponctuelles </a:t>
            </a:r>
            <a:r>
              <a:rPr sz="2400" b="1" spc="-75" dirty="0">
                <a:latin typeface="Georgia"/>
                <a:cs typeface="Georgia"/>
              </a:rPr>
              <a:t>dans </a:t>
            </a:r>
            <a:r>
              <a:rPr sz="2400" b="1" spc="5" dirty="0">
                <a:latin typeface="Georgia"/>
                <a:cs typeface="Georgia"/>
              </a:rPr>
              <a:t>le </a:t>
            </a:r>
            <a:r>
              <a:rPr sz="2400" b="1" spc="-45" dirty="0">
                <a:latin typeface="Georgia"/>
                <a:cs typeface="Georgia"/>
              </a:rPr>
              <a:t>cadre </a:t>
            </a:r>
            <a:r>
              <a:rPr sz="2400" b="1" spc="-35" dirty="0">
                <a:latin typeface="Georgia"/>
                <a:cs typeface="Georgia"/>
              </a:rPr>
              <a:t>des  </a:t>
            </a:r>
            <a:r>
              <a:rPr sz="2400" b="1" spc="-45" dirty="0">
                <a:latin typeface="Georgia"/>
                <a:cs typeface="Georgia"/>
              </a:rPr>
              <a:t>ateliers de</a:t>
            </a:r>
            <a:r>
              <a:rPr sz="2400" b="1" spc="20" dirty="0">
                <a:latin typeface="Georgia"/>
                <a:cs typeface="Georgia"/>
              </a:rPr>
              <a:t> </a:t>
            </a:r>
            <a:r>
              <a:rPr sz="2400" b="1" spc="-80" dirty="0">
                <a:latin typeface="Georgia"/>
                <a:cs typeface="Georgia"/>
              </a:rPr>
              <a:t>professionnalisation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52134" y="3068954"/>
            <a:ext cx="360045" cy="648335"/>
          </a:xfrm>
          <a:custGeom>
            <a:avLst/>
            <a:gdLst/>
            <a:ahLst/>
            <a:cxnLst/>
            <a:rect l="l" t="t" r="r" b="b"/>
            <a:pathLst>
              <a:path w="360045" h="648335">
                <a:moveTo>
                  <a:pt x="0" y="0"/>
                </a:moveTo>
                <a:lnTo>
                  <a:pt x="70070" y="2361"/>
                </a:lnTo>
                <a:lnTo>
                  <a:pt x="127269" y="8794"/>
                </a:lnTo>
                <a:lnTo>
                  <a:pt x="165824" y="18323"/>
                </a:lnTo>
                <a:lnTo>
                  <a:pt x="179959" y="29972"/>
                </a:lnTo>
                <a:lnTo>
                  <a:pt x="179959" y="294005"/>
                </a:lnTo>
                <a:lnTo>
                  <a:pt x="194113" y="305726"/>
                </a:lnTo>
                <a:lnTo>
                  <a:pt x="232711" y="315293"/>
                </a:lnTo>
                <a:lnTo>
                  <a:pt x="289954" y="321740"/>
                </a:lnTo>
                <a:lnTo>
                  <a:pt x="360044" y="324104"/>
                </a:lnTo>
                <a:lnTo>
                  <a:pt x="289954" y="326447"/>
                </a:lnTo>
                <a:lnTo>
                  <a:pt x="232711" y="332851"/>
                </a:lnTo>
                <a:lnTo>
                  <a:pt x="194113" y="342374"/>
                </a:lnTo>
                <a:lnTo>
                  <a:pt x="179959" y="354075"/>
                </a:lnTo>
                <a:lnTo>
                  <a:pt x="179959" y="618109"/>
                </a:lnTo>
                <a:lnTo>
                  <a:pt x="165824" y="629757"/>
                </a:lnTo>
                <a:lnTo>
                  <a:pt x="127269" y="639286"/>
                </a:lnTo>
                <a:lnTo>
                  <a:pt x="70070" y="645719"/>
                </a:lnTo>
                <a:lnTo>
                  <a:pt x="0" y="648081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228206" y="2852889"/>
            <a:ext cx="2458593" cy="405880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3619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85"/>
              </a:spcBef>
            </a:pPr>
            <a:r>
              <a:rPr lang="fr-FR" sz="2400" spc="40" dirty="0">
                <a:latin typeface="Trebuchet MS"/>
                <a:cs typeface="Trebuchet MS"/>
              </a:rPr>
              <a:t>20</a:t>
            </a:r>
            <a:r>
              <a:rPr sz="2400" spc="-165" dirty="0">
                <a:latin typeface="Trebuchet MS"/>
                <a:cs typeface="Trebuchet MS"/>
              </a:rPr>
              <a:t> </a:t>
            </a:r>
            <a:r>
              <a:rPr sz="2400" spc="70" dirty="0" err="1">
                <a:latin typeface="Trebuchet MS"/>
                <a:cs typeface="Trebuchet MS"/>
              </a:rPr>
              <a:t>semaines</a:t>
            </a:r>
            <a:endParaRPr lang="fr-FR" sz="2400" spc="7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 rotWithShape="1">
          <a:blip r:embed="rId2"/>
          <a:srcRect l="19511" t="28805" r="40146" b="24133"/>
          <a:stretch/>
        </p:blipFill>
        <p:spPr bwMode="auto">
          <a:xfrm>
            <a:off x="228600" y="228600"/>
            <a:ext cx="8534400" cy="609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9221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 rotWithShape="1">
          <a:blip r:embed="rId2"/>
          <a:srcRect l="8676" t="15615" r="28663" b="11261"/>
          <a:stretch/>
        </p:blipFill>
        <p:spPr bwMode="auto">
          <a:xfrm>
            <a:off x="304800" y="152400"/>
            <a:ext cx="8686800" cy="655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3889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66800" y="7620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latin typeface="Georgia" panose="02040502050405020303" pitchFamily="18" charset="0"/>
              </a:rPr>
              <a:t>       APPRENTISSAGE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85800" y="2209800"/>
            <a:ext cx="7239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atin typeface="Georgia" panose="02040502050405020303" pitchFamily="18" charset="0"/>
              </a:rPr>
              <a:t>2/3 Jours au lycée et 2/3 jours Entreprise</a:t>
            </a:r>
          </a:p>
          <a:p>
            <a:r>
              <a:rPr lang="fr-FR" sz="3200" dirty="0"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fr-FR" sz="3200" dirty="0">
                <a:latin typeface="Georgia" panose="02040502050405020303" pitchFamily="18" charset="0"/>
              </a:rPr>
              <a:t>675 h/an de formation lycée</a:t>
            </a:r>
          </a:p>
          <a:p>
            <a:endParaRPr lang="fr-FR" sz="3200" dirty="0">
              <a:latin typeface="Georgia" panose="02040502050405020303" pitchFamily="18" charset="0"/>
            </a:endParaRPr>
          </a:p>
          <a:p>
            <a:pPr algn="ctr"/>
            <a:r>
              <a:rPr lang="fr-FR" sz="3200" b="1" dirty="0">
                <a:latin typeface="Georgia" panose="02040502050405020303" pitchFamily="18" charset="0"/>
              </a:rPr>
              <a:t>+ semaines complètes au lycée et semaines complètes en entreprise</a:t>
            </a:r>
          </a:p>
        </p:txBody>
      </p:sp>
      <p:pic>
        <p:nvPicPr>
          <p:cNvPr id="4" name="Image 3" descr="C:\Users\utilisateur\AppData\Local\Microsoft\Windows\INetCache\Content.MSO\35677168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" y="381000"/>
            <a:ext cx="1595438" cy="167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9081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 rotWithShape="1">
          <a:blip r:embed="rId2"/>
          <a:srcRect l="8344" t="13917" r="28203" b="23453"/>
          <a:stretch/>
        </p:blipFill>
        <p:spPr bwMode="auto">
          <a:xfrm>
            <a:off x="240347" y="228601"/>
            <a:ext cx="8663305" cy="6324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4322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 rotWithShape="1">
          <a:blip r:embed="rId2"/>
          <a:srcRect l="8248" t="17901" r="28449" b="24019"/>
          <a:stretch/>
        </p:blipFill>
        <p:spPr bwMode="auto">
          <a:xfrm>
            <a:off x="216535" y="152400"/>
            <a:ext cx="8710930" cy="640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2998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159" y="363537"/>
            <a:ext cx="82169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85" dirty="0">
                <a:solidFill>
                  <a:srgbClr val="000000"/>
                </a:solidFill>
              </a:rPr>
              <a:t>ATELIERS </a:t>
            </a:r>
            <a:r>
              <a:rPr sz="3200" spc="-140" dirty="0">
                <a:solidFill>
                  <a:srgbClr val="000000"/>
                </a:solidFill>
              </a:rPr>
              <a:t>DE</a:t>
            </a:r>
            <a:r>
              <a:rPr sz="3200" spc="85" dirty="0">
                <a:solidFill>
                  <a:srgbClr val="000000"/>
                </a:solidFill>
              </a:rPr>
              <a:t> </a:t>
            </a:r>
            <a:r>
              <a:rPr sz="3200" spc="-140" dirty="0">
                <a:solidFill>
                  <a:srgbClr val="000000"/>
                </a:solidFill>
              </a:rPr>
              <a:t>PROFESSIONNALISATION</a:t>
            </a:r>
            <a:endParaRPr sz="3200"/>
          </a:p>
          <a:p>
            <a:pPr marL="3899535">
              <a:lnSpc>
                <a:spcPct val="100000"/>
              </a:lnSpc>
            </a:pPr>
            <a:r>
              <a:rPr sz="2800" b="0" spc="180" dirty="0">
                <a:solidFill>
                  <a:srgbClr val="000000"/>
                </a:solidFill>
                <a:latin typeface="Trebuchet MS"/>
                <a:cs typeface="Trebuchet MS"/>
              </a:rPr>
              <a:t>Des</a:t>
            </a:r>
            <a:r>
              <a:rPr sz="2800" b="0" spc="-19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800" b="0" spc="75" dirty="0">
                <a:solidFill>
                  <a:srgbClr val="000000"/>
                </a:solidFill>
                <a:latin typeface="Trebuchet MS"/>
                <a:cs typeface="Trebuchet MS"/>
              </a:rPr>
              <a:t>exemples</a:t>
            </a:r>
            <a:r>
              <a:rPr sz="2800" b="0" spc="-14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800" b="0" spc="135" dirty="0">
                <a:solidFill>
                  <a:srgbClr val="000000"/>
                </a:solidFill>
                <a:latin typeface="Trebuchet MS"/>
                <a:cs typeface="Trebuchet MS"/>
              </a:rPr>
              <a:t>de</a:t>
            </a:r>
            <a:r>
              <a:rPr sz="2800" b="0" spc="-1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800" b="0" spc="85" dirty="0">
                <a:solidFill>
                  <a:srgbClr val="000000"/>
                </a:solidFill>
                <a:latin typeface="Trebuchet MS"/>
                <a:cs typeface="Trebuchet MS"/>
              </a:rPr>
              <a:t>modules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8133" y="1799335"/>
            <a:ext cx="886460" cy="4204970"/>
          </a:xfrm>
          <a:custGeom>
            <a:avLst/>
            <a:gdLst/>
            <a:ahLst/>
            <a:cxnLst/>
            <a:rect l="l" t="t" r="r" b="b"/>
            <a:pathLst>
              <a:path w="886460" h="4204970">
                <a:moveTo>
                  <a:pt x="15265" y="0"/>
                </a:moveTo>
                <a:lnTo>
                  <a:pt x="49083" y="34358"/>
                </a:lnTo>
                <a:lnTo>
                  <a:pt x="82231" y="69124"/>
                </a:lnTo>
                <a:lnTo>
                  <a:pt x="114710" y="104290"/>
                </a:lnTo>
                <a:lnTo>
                  <a:pt x="146519" y="139848"/>
                </a:lnTo>
                <a:lnTo>
                  <a:pt x="177659" y="175789"/>
                </a:lnTo>
                <a:lnTo>
                  <a:pt x="208128" y="212105"/>
                </a:lnTo>
                <a:lnTo>
                  <a:pt x="237929" y="248788"/>
                </a:lnTo>
                <a:lnTo>
                  <a:pt x="267059" y="285830"/>
                </a:lnTo>
                <a:lnTo>
                  <a:pt x="295520" y="323223"/>
                </a:lnTo>
                <a:lnTo>
                  <a:pt x="323311" y="360958"/>
                </a:lnTo>
                <a:lnTo>
                  <a:pt x="350432" y="399028"/>
                </a:lnTo>
                <a:lnTo>
                  <a:pt x="376884" y="437425"/>
                </a:lnTo>
                <a:lnTo>
                  <a:pt x="402666" y="476139"/>
                </a:lnTo>
                <a:lnTo>
                  <a:pt x="427779" y="515163"/>
                </a:lnTo>
                <a:lnTo>
                  <a:pt x="452221" y="554489"/>
                </a:lnTo>
                <a:lnTo>
                  <a:pt x="475994" y="594109"/>
                </a:lnTo>
                <a:lnTo>
                  <a:pt x="499098" y="634014"/>
                </a:lnTo>
                <a:lnTo>
                  <a:pt x="521532" y="674197"/>
                </a:lnTo>
                <a:lnTo>
                  <a:pt x="543296" y="714649"/>
                </a:lnTo>
                <a:lnTo>
                  <a:pt x="564390" y="755361"/>
                </a:lnTo>
                <a:lnTo>
                  <a:pt x="584815" y="796327"/>
                </a:lnTo>
                <a:lnTo>
                  <a:pt x="604570" y="837537"/>
                </a:lnTo>
                <a:lnTo>
                  <a:pt x="623655" y="878984"/>
                </a:lnTo>
                <a:lnTo>
                  <a:pt x="642071" y="920660"/>
                </a:lnTo>
                <a:lnTo>
                  <a:pt x="659817" y="962555"/>
                </a:lnTo>
                <a:lnTo>
                  <a:pt x="676894" y="1004663"/>
                </a:lnTo>
                <a:lnTo>
                  <a:pt x="693300" y="1046975"/>
                </a:lnTo>
                <a:lnTo>
                  <a:pt x="709038" y="1089482"/>
                </a:lnTo>
                <a:lnTo>
                  <a:pt x="724105" y="1132177"/>
                </a:lnTo>
                <a:lnTo>
                  <a:pt x="738503" y="1175051"/>
                </a:lnTo>
                <a:lnTo>
                  <a:pt x="752231" y="1218097"/>
                </a:lnTo>
                <a:lnTo>
                  <a:pt x="765289" y="1261306"/>
                </a:lnTo>
                <a:lnTo>
                  <a:pt x="777678" y="1304670"/>
                </a:lnTo>
                <a:lnTo>
                  <a:pt x="789397" y="1348181"/>
                </a:lnTo>
                <a:lnTo>
                  <a:pt x="800447" y="1391830"/>
                </a:lnTo>
                <a:lnTo>
                  <a:pt x="810826" y="1435610"/>
                </a:lnTo>
                <a:lnTo>
                  <a:pt x="820536" y="1479512"/>
                </a:lnTo>
                <a:lnTo>
                  <a:pt x="829577" y="1523529"/>
                </a:lnTo>
                <a:lnTo>
                  <a:pt x="837948" y="1567651"/>
                </a:lnTo>
                <a:lnTo>
                  <a:pt x="845649" y="1611872"/>
                </a:lnTo>
                <a:lnTo>
                  <a:pt x="852680" y="1656182"/>
                </a:lnTo>
                <a:lnTo>
                  <a:pt x="859042" y="1700574"/>
                </a:lnTo>
                <a:lnTo>
                  <a:pt x="864734" y="1745039"/>
                </a:lnTo>
                <a:lnTo>
                  <a:pt x="869756" y="1789569"/>
                </a:lnTo>
                <a:lnTo>
                  <a:pt x="874109" y="1834157"/>
                </a:lnTo>
                <a:lnTo>
                  <a:pt x="877792" y="1878793"/>
                </a:lnTo>
                <a:lnTo>
                  <a:pt x="880806" y="1923470"/>
                </a:lnTo>
                <a:lnTo>
                  <a:pt x="883149" y="1968180"/>
                </a:lnTo>
                <a:lnTo>
                  <a:pt x="884823" y="2012915"/>
                </a:lnTo>
                <a:lnTo>
                  <a:pt x="885828" y="2057665"/>
                </a:lnTo>
                <a:lnTo>
                  <a:pt x="886163" y="2102424"/>
                </a:lnTo>
                <a:lnTo>
                  <a:pt x="885828" y="2147183"/>
                </a:lnTo>
                <a:lnTo>
                  <a:pt x="884823" y="2191934"/>
                </a:lnTo>
                <a:lnTo>
                  <a:pt x="883149" y="2236668"/>
                </a:lnTo>
                <a:lnTo>
                  <a:pt x="880805" y="2281378"/>
                </a:lnTo>
                <a:lnTo>
                  <a:pt x="877791" y="2326055"/>
                </a:lnTo>
                <a:lnTo>
                  <a:pt x="874108" y="2370692"/>
                </a:lnTo>
                <a:lnTo>
                  <a:pt x="869755" y="2415280"/>
                </a:lnTo>
                <a:lnTo>
                  <a:pt x="864732" y="2459810"/>
                </a:lnTo>
                <a:lnTo>
                  <a:pt x="859040" y="2504275"/>
                </a:lnTo>
                <a:lnTo>
                  <a:pt x="852678" y="2548667"/>
                </a:lnTo>
                <a:lnTo>
                  <a:pt x="845647" y="2592978"/>
                </a:lnTo>
                <a:lnTo>
                  <a:pt x="837945" y="2637198"/>
                </a:lnTo>
                <a:lnTo>
                  <a:pt x="829574" y="2681321"/>
                </a:lnTo>
                <a:lnTo>
                  <a:pt x="820534" y="2725337"/>
                </a:lnTo>
                <a:lnTo>
                  <a:pt x="810823" y="2769240"/>
                </a:lnTo>
                <a:lnTo>
                  <a:pt x="800444" y="2813020"/>
                </a:lnTo>
                <a:lnTo>
                  <a:pt x="789394" y="2856670"/>
                </a:lnTo>
                <a:lnTo>
                  <a:pt x="777675" y="2900181"/>
                </a:lnTo>
                <a:lnTo>
                  <a:pt x="765286" y="2943545"/>
                </a:lnTo>
                <a:lnTo>
                  <a:pt x="752227" y="2986754"/>
                </a:lnTo>
                <a:lnTo>
                  <a:pt x="738499" y="3029800"/>
                </a:lnTo>
                <a:lnTo>
                  <a:pt x="724101" y="3072675"/>
                </a:lnTo>
                <a:lnTo>
                  <a:pt x="709033" y="3115370"/>
                </a:lnTo>
                <a:lnTo>
                  <a:pt x="693296" y="3157878"/>
                </a:lnTo>
                <a:lnTo>
                  <a:pt x="676889" y="3200190"/>
                </a:lnTo>
                <a:lnTo>
                  <a:pt x="659812" y="3242298"/>
                </a:lnTo>
                <a:lnTo>
                  <a:pt x="642066" y="3284194"/>
                </a:lnTo>
                <a:lnTo>
                  <a:pt x="623650" y="3325870"/>
                </a:lnTo>
                <a:lnTo>
                  <a:pt x="604564" y="3367317"/>
                </a:lnTo>
                <a:lnTo>
                  <a:pt x="584809" y="3408528"/>
                </a:lnTo>
                <a:lnTo>
                  <a:pt x="564384" y="3449494"/>
                </a:lnTo>
                <a:lnTo>
                  <a:pt x="543289" y="3490207"/>
                </a:lnTo>
                <a:lnTo>
                  <a:pt x="521525" y="3530660"/>
                </a:lnTo>
                <a:lnTo>
                  <a:pt x="499091" y="3570843"/>
                </a:lnTo>
                <a:lnTo>
                  <a:pt x="475987" y="3610748"/>
                </a:lnTo>
                <a:lnTo>
                  <a:pt x="452213" y="3650369"/>
                </a:lnTo>
                <a:lnTo>
                  <a:pt x="427770" y="3689695"/>
                </a:lnTo>
                <a:lnTo>
                  <a:pt x="402658" y="3728720"/>
                </a:lnTo>
                <a:lnTo>
                  <a:pt x="376875" y="3767435"/>
                </a:lnTo>
                <a:lnTo>
                  <a:pt x="350423" y="3805832"/>
                </a:lnTo>
                <a:lnTo>
                  <a:pt x="323301" y="3843902"/>
                </a:lnTo>
                <a:lnTo>
                  <a:pt x="295510" y="3881638"/>
                </a:lnTo>
                <a:lnTo>
                  <a:pt x="267049" y="3919032"/>
                </a:lnTo>
                <a:lnTo>
                  <a:pt x="237918" y="3956075"/>
                </a:lnTo>
                <a:lnTo>
                  <a:pt x="208118" y="3992758"/>
                </a:lnTo>
                <a:lnTo>
                  <a:pt x="177648" y="4029075"/>
                </a:lnTo>
                <a:lnTo>
                  <a:pt x="146508" y="4065017"/>
                </a:lnTo>
                <a:lnTo>
                  <a:pt x="114699" y="4100575"/>
                </a:lnTo>
                <a:lnTo>
                  <a:pt x="82219" y="4135742"/>
                </a:lnTo>
                <a:lnTo>
                  <a:pt x="49071" y="4170509"/>
                </a:lnTo>
                <a:lnTo>
                  <a:pt x="15252" y="4204868"/>
                </a:lnTo>
                <a:lnTo>
                  <a:pt x="0" y="4189603"/>
                </a:lnTo>
                <a:lnTo>
                  <a:pt x="33900" y="4155152"/>
                </a:lnTo>
                <a:lnTo>
                  <a:pt x="67122" y="4120289"/>
                </a:lnTo>
                <a:lnTo>
                  <a:pt x="99666" y="4085022"/>
                </a:lnTo>
                <a:lnTo>
                  <a:pt x="131532" y="4049358"/>
                </a:lnTo>
                <a:lnTo>
                  <a:pt x="162720" y="4013306"/>
                </a:lnTo>
                <a:lnTo>
                  <a:pt x="193230" y="3976875"/>
                </a:lnTo>
                <a:lnTo>
                  <a:pt x="223062" y="3940073"/>
                </a:lnTo>
                <a:lnTo>
                  <a:pt x="252216" y="3902907"/>
                </a:lnTo>
                <a:lnTo>
                  <a:pt x="280692" y="3865388"/>
                </a:lnTo>
                <a:lnTo>
                  <a:pt x="308490" y="3827522"/>
                </a:lnTo>
                <a:lnTo>
                  <a:pt x="335610" y="3789318"/>
                </a:lnTo>
                <a:lnTo>
                  <a:pt x="362052" y="3750785"/>
                </a:lnTo>
                <a:lnTo>
                  <a:pt x="387816" y="3711931"/>
                </a:lnTo>
                <a:lnTo>
                  <a:pt x="412902" y="3672764"/>
                </a:lnTo>
                <a:lnTo>
                  <a:pt x="437310" y="3633293"/>
                </a:lnTo>
                <a:lnTo>
                  <a:pt x="461040" y="3593525"/>
                </a:lnTo>
                <a:lnTo>
                  <a:pt x="484093" y="3553470"/>
                </a:lnTo>
                <a:lnTo>
                  <a:pt x="506467" y="3513135"/>
                </a:lnTo>
                <a:lnTo>
                  <a:pt x="528163" y="3472529"/>
                </a:lnTo>
                <a:lnTo>
                  <a:pt x="549181" y="3431661"/>
                </a:lnTo>
                <a:lnTo>
                  <a:pt x="569521" y="3390538"/>
                </a:lnTo>
                <a:lnTo>
                  <a:pt x="589183" y="3349169"/>
                </a:lnTo>
                <a:lnTo>
                  <a:pt x="608167" y="3307562"/>
                </a:lnTo>
                <a:lnTo>
                  <a:pt x="626473" y="3265726"/>
                </a:lnTo>
                <a:lnTo>
                  <a:pt x="644101" y="3223669"/>
                </a:lnTo>
                <a:lnTo>
                  <a:pt x="661051" y="3181399"/>
                </a:lnTo>
                <a:lnTo>
                  <a:pt x="677323" y="3138925"/>
                </a:lnTo>
                <a:lnTo>
                  <a:pt x="692917" y="3096255"/>
                </a:lnTo>
                <a:lnTo>
                  <a:pt x="707833" y="3053398"/>
                </a:lnTo>
                <a:lnTo>
                  <a:pt x="722071" y="3010361"/>
                </a:lnTo>
                <a:lnTo>
                  <a:pt x="735631" y="2967153"/>
                </a:lnTo>
                <a:lnTo>
                  <a:pt x="748513" y="2923782"/>
                </a:lnTo>
                <a:lnTo>
                  <a:pt x="760717" y="2880257"/>
                </a:lnTo>
                <a:lnTo>
                  <a:pt x="772243" y="2836586"/>
                </a:lnTo>
                <a:lnTo>
                  <a:pt x="783091" y="2792778"/>
                </a:lnTo>
                <a:lnTo>
                  <a:pt x="793261" y="2748840"/>
                </a:lnTo>
                <a:lnTo>
                  <a:pt x="802753" y="2704781"/>
                </a:lnTo>
                <a:lnTo>
                  <a:pt x="811567" y="2660610"/>
                </a:lnTo>
                <a:lnTo>
                  <a:pt x="819703" y="2616335"/>
                </a:lnTo>
                <a:lnTo>
                  <a:pt x="827161" y="2571963"/>
                </a:lnTo>
                <a:lnTo>
                  <a:pt x="833941" y="2527505"/>
                </a:lnTo>
                <a:lnTo>
                  <a:pt x="840043" y="2482967"/>
                </a:lnTo>
                <a:lnTo>
                  <a:pt x="845467" y="2438358"/>
                </a:lnTo>
                <a:lnTo>
                  <a:pt x="850213" y="2393686"/>
                </a:lnTo>
                <a:lnTo>
                  <a:pt x="854281" y="2348960"/>
                </a:lnTo>
                <a:lnTo>
                  <a:pt x="857671" y="2304189"/>
                </a:lnTo>
                <a:lnTo>
                  <a:pt x="860383" y="2259380"/>
                </a:lnTo>
                <a:lnTo>
                  <a:pt x="862417" y="2214542"/>
                </a:lnTo>
                <a:lnTo>
                  <a:pt x="863773" y="2169683"/>
                </a:lnTo>
                <a:lnTo>
                  <a:pt x="864451" y="2124811"/>
                </a:lnTo>
                <a:lnTo>
                  <a:pt x="864451" y="2079936"/>
                </a:lnTo>
                <a:lnTo>
                  <a:pt x="863773" y="2035064"/>
                </a:lnTo>
                <a:lnTo>
                  <a:pt x="862417" y="1990205"/>
                </a:lnTo>
                <a:lnTo>
                  <a:pt x="860383" y="1945367"/>
                </a:lnTo>
                <a:lnTo>
                  <a:pt x="857671" y="1900559"/>
                </a:lnTo>
                <a:lnTo>
                  <a:pt x="854281" y="1855788"/>
                </a:lnTo>
                <a:lnTo>
                  <a:pt x="850213" y="1811062"/>
                </a:lnTo>
                <a:lnTo>
                  <a:pt x="845467" y="1766391"/>
                </a:lnTo>
                <a:lnTo>
                  <a:pt x="840043" y="1721783"/>
                </a:lnTo>
                <a:lnTo>
                  <a:pt x="833941" y="1677246"/>
                </a:lnTo>
                <a:lnTo>
                  <a:pt x="827161" y="1632787"/>
                </a:lnTo>
                <a:lnTo>
                  <a:pt x="819703" y="1588417"/>
                </a:lnTo>
                <a:lnTo>
                  <a:pt x="811567" y="1544142"/>
                </a:lnTo>
                <a:lnTo>
                  <a:pt x="802753" y="1499972"/>
                </a:lnTo>
                <a:lnTo>
                  <a:pt x="793261" y="1455915"/>
                </a:lnTo>
                <a:lnTo>
                  <a:pt x="783091" y="1411978"/>
                </a:lnTo>
                <a:lnTo>
                  <a:pt x="772243" y="1368171"/>
                </a:lnTo>
                <a:lnTo>
                  <a:pt x="760717" y="1324501"/>
                </a:lnTo>
                <a:lnTo>
                  <a:pt x="748513" y="1280978"/>
                </a:lnTo>
                <a:lnTo>
                  <a:pt x="735631" y="1237608"/>
                </a:lnTo>
                <a:lnTo>
                  <a:pt x="722071" y="1194402"/>
                </a:lnTo>
                <a:lnTo>
                  <a:pt x="707833" y="1151366"/>
                </a:lnTo>
                <a:lnTo>
                  <a:pt x="692917" y="1108510"/>
                </a:lnTo>
                <a:lnTo>
                  <a:pt x="677323" y="1065842"/>
                </a:lnTo>
                <a:lnTo>
                  <a:pt x="661051" y="1023370"/>
                </a:lnTo>
                <a:lnTo>
                  <a:pt x="644101" y="981102"/>
                </a:lnTo>
                <a:lnTo>
                  <a:pt x="626473" y="939047"/>
                </a:lnTo>
                <a:lnTo>
                  <a:pt x="608167" y="897213"/>
                </a:lnTo>
                <a:lnTo>
                  <a:pt x="589183" y="855608"/>
                </a:lnTo>
                <a:lnTo>
                  <a:pt x="569521" y="814241"/>
                </a:lnTo>
                <a:lnTo>
                  <a:pt x="549181" y="773121"/>
                </a:lnTo>
                <a:lnTo>
                  <a:pt x="528163" y="732255"/>
                </a:lnTo>
                <a:lnTo>
                  <a:pt x="506467" y="691651"/>
                </a:lnTo>
                <a:lnTo>
                  <a:pt x="484093" y="651319"/>
                </a:lnTo>
                <a:lnTo>
                  <a:pt x="461040" y="611266"/>
                </a:lnTo>
                <a:lnTo>
                  <a:pt x="437310" y="571501"/>
                </a:lnTo>
                <a:lnTo>
                  <a:pt x="412902" y="532033"/>
                </a:lnTo>
                <a:lnTo>
                  <a:pt x="387816" y="492868"/>
                </a:lnTo>
                <a:lnTo>
                  <a:pt x="362052" y="454017"/>
                </a:lnTo>
                <a:lnTo>
                  <a:pt x="335610" y="415487"/>
                </a:lnTo>
                <a:lnTo>
                  <a:pt x="308490" y="377286"/>
                </a:lnTo>
                <a:lnTo>
                  <a:pt x="280692" y="339423"/>
                </a:lnTo>
                <a:lnTo>
                  <a:pt x="252216" y="301907"/>
                </a:lnTo>
                <a:lnTo>
                  <a:pt x="223062" y="264745"/>
                </a:lnTo>
                <a:lnTo>
                  <a:pt x="193230" y="227946"/>
                </a:lnTo>
                <a:lnTo>
                  <a:pt x="162720" y="191518"/>
                </a:lnTo>
                <a:lnTo>
                  <a:pt x="131532" y="155470"/>
                </a:lnTo>
                <a:lnTo>
                  <a:pt x="99666" y="119809"/>
                </a:lnTo>
                <a:lnTo>
                  <a:pt x="67122" y="84545"/>
                </a:lnTo>
                <a:lnTo>
                  <a:pt x="33900" y="49686"/>
                </a:lnTo>
                <a:lnTo>
                  <a:pt x="0" y="15239"/>
                </a:lnTo>
                <a:lnTo>
                  <a:pt x="15265" y="0"/>
                </a:lnTo>
                <a:close/>
              </a:path>
            </a:pathLst>
          </a:custGeom>
          <a:ln w="25399">
            <a:solidFill>
              <a:srgbClr val="3C66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61566" y="2056206"/>
            <a:ext cx="4848860" cy="904875"/>
          </a:xfrm>
          <a:custGeom>
            <a:avLst/>
            <a:gdLst/>
            <a:ahLst/>
            <a:cxnLst/>
            <a:rect l="l" t="t" r="r" b="b"/>
            <a:pathLst>
              <a:path w="4848860" h="904875">
                <a:moveTo>
                  <a:pt x="0" y="904417"/>
                </a:moveTo>
                <a:lnTo>
                  <a:pt x="4848606" y="904417"/>
                </a:lnTo>
                <a:lnTo>
                  <a:pt x="4848606" y="0"/>
                </a:lnTo>
                <a:lnTo>
                  <a:pt x="0" y="0"/>
                </a:lnTo>
                <a:lnTo>
                  <a:pt x="0" y="904417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61566" y="2056206"/>
            <a:ext cx="4848860" cy="904875"/>
          </a:xfrm>
          <a:custGeom>
            <a:avLst/>
            <a:gdLst/>
            <a:ahLst/>
            <a:cxnLst/>
            <a:rect l="l" t="t" r="r" b="b"/>
            <a:pathLst>
              <a:path w="4848860" h="904875">
                <a:moveTo>
                  <a:pt x="0" y="904417"/>
                </a:moveTo>
                <a:lnTo>
                  <a:pt x="4848606" y="904417"/>
                </a:lnTo>
                <a:lnTo>
                  <a:pt x="4848606" y="0"/>
                </a:lnTo>
                <a:lnTo>
                  <a:pt x="0" y="0"/>
                </a:lnTo>
                <a:lnTo>
                  <a:pt x="0" y="904417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75889" y="1922294"/>
            <a:ext cx="2860040" cy="996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5080" indent="-25400">
              <a:lnSpc>
                <a:spcPct val="127299"/>
              </a:lnSpc>
              <a:spcBef>
                <a:spcPts val="100"/>
              </a:spcBef>
            </a:pPr>
            <a:r>
              <a:rPr sz="2500" spc="-145" dirty="0">
                <a:latin typeface="Arial"/>
                <a:cs typeface="Arial"/>
              </a:rPr>
              <a:t>Compétences</a:t>
            </a:r>
            <a:r>
              <a:rPr sz="2500" spc="-265" dirty="0">
                <a:latin typeface="Arial"/>
                <a:cs typeface="Arial"/>
              </a:rPr>
              <a:t> </a:t>
            </a:r>
            <a:r>
              <a:rPr sz="2500" spc="-140" dirty="0">
                <a:latin typeface="Arial"/>
                <a:cs typeface="Arial"/>
              </a:rPr>
              <a:t>sociales  </a:t>
            </a:r>
            <a:r>
              <a:rPr sz="2500" spc="-15" dirty="0">
                <a:latin typeface="Arial"/>
                <a:cs typeface="Arial"/>
              </a:rPr>
              <a:t>et</a:t>
            </a:r>
            <a:r>
              <a:rPr sz="2500" spc="-180" dirty="0">
                <a:latin typeface="Arial"/>
                <a:cs typeface="Arial"/>
              </a:rPr>
              <a:t> </a:t>
            </a:r>
            <a:r>
              <a:rPr sz="2500" spc="-85" dirty="0">
                <a:latin typeface="Arial"/>
                <a:cs typeface="Arial"/>
              </a:rPr>
              <a:t>comportementales</a:t>
            </a:r>
            <a:endParaRPr sz="25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61961" y="1948560"/>
            <a:ext cx="1104150" cy="11041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1961" y="1948560"/>
            <a:ext cx="1104265" cy="1104265"/>
          </a:xfrm>
          <a:custGeom>
            <a:avLst/>
            <a:gdLst/>
            <a:ahLst/>
            <a:cxnLst/>
            <a:rect l="l" t="t" r="r" b="b"/>
            <a:pathLst>
              <a:path w="1104264" h="1104264">
                <a:moveTo>
                  <a:pt x="0" y="552068"/>
                </a:moveTo>
                <a:lnTo>
                  <a:pt x="2026" y="504430"/>
                </a:lnTo>
                <a:lnTo>
                  <a:pt x="7994" y="457917"/>
                </a:lnTo>
                <a:lnTo>
                  <a:pt x="17739" y="412697"/>
                </a:lnTo>
                <a:lnTo>
                  <a:pt x="31095" y="368933"/>
                </a:lnTo>
                <a:lnTo>
                  <a:pt x="47896" y="326793"/>
                </a:lnTo>
                <a:lnTo>
                  <a:pt x="67977" y="286441"/>
                </a:lnTo>
                <a:lnTo>
                  <a:pt x="91171" y="248043"/>
                </a:lnTo>
                <a:lnTo>
                  <a:pt x="117313" y="211766"/>
                </a:lnTo>
                <a:lnTo>
                  <a:pt x="146239" y="177774"/>
                </a:lnTo>
                <a:lnTo>
                  <a:pt x="177780" y="146233"/>
                </a:lnTo>
                <a:lnTo>
                  <a:pt x="211774" y="117309"/>
                </a:lnTo>
                <a:lnTo>
                  <a:pt x="248052" y="91167"/>
                </a:lnTo>
                <a:lnTo>
                  <a:pt x="286451" y="67974"/>
                </a:lnTo>
                <a:lnTo>
                  <a:pt x="326803" y="47894"/>
                </a:lnTo>
                <a:lnTo>
                  <a:pt x="368944" y="31094"/>
                </a:lnTo>
                <a:lnTo>
                  <a:pt x="412709" y="17738"/>
                </a:lnTo>
                <a:lnTo>
                  <a:pt x="457930" y="7994"/>
                </a:lnTo>
                <a:lnTo>
                  <a:pt x="504443" y="2026"/>
                </a:lnTo>
                <a:lnTo>
                  <a:pt x="552081" y="0"/>
                </a:lnTo>
                <a:lnTo>
                  <a:pt x="599720" y="2026"/>
                </a:lnTo>
                <a:lnTo>
                  <a:pt x="646232" y="7994"/>
                </a:lnTo>
                <a:lnTo>
                  <a:pt x="691453" y="17738"/>
                </a:lnTo>
                <a:lnTo>
                  <a:pt x="735216" y="31094"/>
                </a:lnTo>
                <a:lnTo>
                  <a:pt x="777357" y="47894"/>
                </a:lnTo>
                <a:lnTo>
                  <a:pt x="817709" y="67974"/>
                </a:lnTo>
                <a:lnTo>
                  <a:pt x="856106" y="91167"/>
                </a:lnTo>
                <a:lnTo>
                  <a:pt x="892384" y="117309"/>
                </a:lnTo>
                <a:lnTo>
                  <a:pt x="926376" y="146233"/>
                </a:lnTo>
                <a:lnTo>
                  <a:pt x="957917" y="177774"/>
                </a:lnTo>
                <a:lnTo>
                  <a:pt x="986841" y="211766"/>
                </a:lnTo>
                <a:lnTo>
                  <a:pt x="1012983" y="248043"/>
                </a:lnTo>
                <a:lnTo>
                  <a:pt x="1036176" y="286441"/>
                </a:lnTo>
                <a:lnTo>
                  <a:pt x="1056256" y="326793"/>
                </a:lnTo>
                <a:lnTo>
                  <a:pt x="1073056" y="368933"/>
                </a:lnTo>
                <a:lnTo>
                  <a:pt x="1086411" y="412697"/>
                </a:lnTo>
                <a:lnTo>
                  <a:pt x="1096156" y="457917"/>
                </a:lnTo>
                <a:lnTo>
                  <a:pt x="1102124" y="504430"/>
                </a:lnTo>
                <a:lnTo>
                  <a:pt x="1104150" y="552068"/>
                </a:lnTo>
                <a:lnTo>
                  <a:pt x="1102124" y="599707"/>
                </a:lnTo>
                <a:lnTo>
                  <a:pt x="1096156" y="646220"/>
                </a:lnTo>
                <a:lnTo>
                  <a:pt x="1086411" y="691440"/>
                </a:lnTo>
                <a:lnTo>
                  <a:pt x="1073056" y="735204"/>
                </a:lnTo>
                <a:lnTo>
                  <a:pt x="1056256" y="777344"/>
                </a:lnTo>
                <a:lnTo>
                  <a:pt x="1036176" y="817696"/>
                </a:lnTo>
                <a:lnTo>
                  <a:pt x="1012983" y="856094"/>
                </a:lnTo>
                <a:lnTo>
                  <a:pt x="986841" y="892371"/>
                </a:lnTo>
                <a:lnTo>
                  <a:pt x="957917" y="926363"/>
                </a:lnTo>
                <a:lnTo>
                  <a:pt x="926376" y="957904"/>
                </a:lnTo>
                <a:lnTo>
                  <a:pt x="892384" y="986828"/>
                </a:lnTo>
                <a:lnTo>
                  <a:pt x="856106" y="1012970"/>
                </a:lnTo>
                <a:lnTo>
                  <a:pt x="817709" y="1036163"/>
                </a:lnTo>
                <a:lnTo>
                  <a:pt x="777357" y="1056243"/>
                </a:lnTo>
                <a:lnTo>
                  <a:pt x="735216" y="1073043"/>
                </a:lnTo>
                <a:lnTo>
                  <a:pt x="691453" y="1086399"/>
                </a:lnTo>
                <a:lnTo>
                  <a:pt x="646232" y="1096143"/>
                </a:lnTo>
                <a:lnTo>
                  <a:pt x="599720" y="1102111"/>
                </a:lnTo>
                <a:lnTo>
                  <a:pt x="552081" y="1104138"/>
                </a:lnTo>
                <a:lnTo>
                  <a:pt x="504443" y="1102111"/>
                </a:lnTo>
                <a:lnTo>
                  <a:pt x="457930" y="1096143"/>
                </a:lnTo>
                <a:lnTo>
                  <a:pt x="412709" y="1086399"/>
                </a:lnTo>
                <a:lnTo>
                  <a:pt x="368944" y="1073043"/>
                </a:lnTo>
                <a:lnTo>
                  <a:pt x="326803" y="1056243"/>
                </a:lnTo>
                <a:lnTo>
                  <a:pt x="286451" y="1036163"/>
                </a:lnTo>
                <a:lnTo>
                  <a:pt x="248052" y="1012970"/>
                </a:lnTo>
                <a:lnTo>
                  <a:pt x="211774" y="986828"/>
                </a:lnTo>
                <a:lnTo>
                  <a:pt x="177780" y="957904"/>
                </a:lnTo>
                <a:lnTo>
                  <a:pt x="146239" y="926363"/>
                </a:lnTo>
                <a:lnTo>
                  <a:pt x="117313" y="892371"/>
                </a:lnTo>
                <a:lnTo>
                  <a:pt x="91171" y="856094"/>
                </a:lnTo>
                <a:lnTo>
                  <a:pt x="67977" y="817696"/>
                </a:lnTo>
                <a:lnTo>
                  <a:pt x="47896" y="777344"/>
                </a:lnTo>
                <a:lnTo>
                  <a:pt x="31095" y="735204"/>
                </a:lnTo>
                <a:lnTo>
                  <a:pt x="17739" y="691440"/>
                </a:lnTo>
                <a:lnTo>
                  <a:pt x="7994" y="646220"/>
                </a:lnTo>
                <a:lnTo>
                  <a:pt x="2026" y="599707"/>
                </a:lnTo>
                <a:lnTo>
                  <a:pt x="0" y="552068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67661" y="3339058"/>
            <a:ext cx="4498340" cy="883919"/>
          </a:xfrm>
          <a:custGeom>
            <a:avLst/>
            <a:gdLst/>
            <a:ahLst/>
            <a:cxnLst/>
            <a:rect l="l" t="t" r="r" b="b"/>
            <a:pathLst>
              <a:path w="4498340" h="883920">
                <a:moveTo>
                  <a:pt x="0" y="883310"/>
                </a:moveTo>
                <a:lnTo>
                  <a:pt x="4497959" y="883310"/>
                </a:lnTo>
                <a:lnTo>
                  <a:pt x="4497959" y="0"/>
                </a:lnTo>
                <a:lnTo>
                  <a:pt x="0" y="0"/>
                </a:lnTo>
                <a:lnTo>
                  <a:pt x="0" y="883310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67661" y="3339058"/>
            <a:ext cx="4498340" cy="883919"/>
          </a:xfrm>
          <a:custGeom>
            <a:avLst/>
            <a:gdLst/>
            <a:ahLst/>
            <a:cxnLst/>
            <a:rect l="l" t="t" r="r" b="b"/>
            <a:pathLst>
              <a:path w="4498340" h="883920">
                <a:moveTo>
                  <a:pt x="0" y="883310"/>
                </a:moveTo>
                <a:lnTo>
                  <a:pt x="4497959" y="883310"/>
                </a:lnTo>
                <a:lnTo>
                  <a:pt x="4497959" y="0"/>
                </a:lnTo>
                <a:lnTo>
                  <a:pt x="0" y="0"/>
                </a:lnTo>
                <a:lnTo>
                  <a:pt x="0" y="88331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556891" y="3541395"/>
            <a:ext cx="3538854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45" dirty="0">
                <a:latin typeface="Arial"/>
                <a:cs typeface="Arial"/>
              </a:rPr>
              <a:t>Compétences</a:t>
            </a:r>
            <a:r>
              <a:rPr sz="2500" spc="-240" dirty="0">
                <a:latin typeface="Arial"/>
                <a:cs typeface="Arial"/>
              </a:rPr>
              <a:t> </a:t>
            </a:r>
            <a:r>
              <a:rPr sz="2500" spc="-125" dirty="0">
                <a:latin typeface="Arial"/>
                <a:cs typeface="Arial"/>
              </a:rPr>
              <a:t>transversales</a:t>
            </a:r>
            <a:endParaRPr sz="25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83030" y="3273552"/>
            <a:ext cx="1104138" cy="11041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83030" y="3273552"/>
            <a:ext cx="1104265" cy="1104265"/>
          </a:xfrm>
          <a:custGeom>
            <a:avLst/>
            <a:gdLst/>
            <a:ahLst/>
            <a:cxnLst/>
            <a:rect l="l" t="t" r="r" b="b"/>
            <a:pathLst>
              <a:path w="1104264" h="1104264">
                <a:moveTo>
                  <a:pt x="0" y="552069"/>
                </a:moveTo>
                <a:lnTo>
                  <a:pt x="2026" y="504430"/>
                </a:lnTo>
                <a:lnTo>
                  <a:pt x="7994" y="457917"/>
                </a:lnTo>
                <a:lnTo>
                  <a:pt x="17738" y="412697"/>
                </a:lnTo>
                <a:lnTo>
                  <a:pt x="31094" y="368933"/>
                </a:lnTo>
                <a:lnTo>
                  <a:pt x="47894" y="326793"/>
                </a:lnTo>
                <a:lnTo>
                  <a:pt x="67974" y="286441"/>
                </a:lnTo>
                <a:lnTo>
                  <a:pt x="91167" y="248043"/>
                </a:lnTo>
                <a:lnTo>
                  <a:pt x="117309" y="211766"/>
                </a:lnTo>
                <a:lnTo>
                  <a:pt x="146233" y="177774"/>
                </a:lnTo>
                <a:lnTo>
                  <a:pt x="177774" y="146233"/>
                </a:lnTo>
                <a:lnTo>
                  <a:pt x="211766" y="117309"/>
                </a:lnTo>
                <a:lnTo>
                  <a:pt x="248043" y="91167"/>
                </a:lnTo>
                <a:lnTo>
                  <a:pt x="286441" y="67974"/>
                </a:lnTo>
                <a:lnTo>
                  <a:pt x="326793" y="47894"/>
                </a:lnTo>
                <a:lnTo>
                  <a:pt x="368933" y="31094"/>
                </a:lnTo>
                <a:lnTo>
                  <a:pt x="412697" y="17738"/>
                </a:lnTo>
                <a:lnTo>
                  <a:pt x="457917" y="7994"/>
                </a:lnTo>
                <a:lnTo>
                  <a:pt x="504430" y="2026"/>
                </a:lnTo>
                <a:lnTo>
                  <a:pt x="552069" y="0"/>
                </a:lnTo>
                <a:lnTo>
                  <a:pt x="599707" y="2026"/>
                </a:lnTo>
                <a:lnTo>
                  <a:pt x="646220" y="7994"/>
                </a:lnTo>
                <a:lnTo>
                  <a:pt x="691440" y="17738"/>
                </a:lnTo>
                <a:lnTo>
                  <a:pt x="735204" y="31094"/>
                </a:lnTo>
                <a:lnTo>
                  <a:pt x="777344" y="47894"/>
                </a:lnTo>
                <a:lnTo>
                  <a:pt x="817696" y="67974"/>
                </a:lnTo>
                <a:lnTo>
                  <a:pt x="856094" y="91167"/>
                </a:lnTo>
                <a:lnTo>
                  <a:pt x="892371" y="117309"/>
                </a:lnTo>
                <a:lnTo>
                  <a:pt x="926363" y="146233"/>
                </a:lnTo>
                <a:lnTo>
                  <a:pt x="957904" y="177774"/>
                </a:lnTo>
                <a:lnTo>
                  <a:pt x="986828" y="211766"/>
                </a:lnTo>
                <a:lnTo>
                  <a:pt x="1012970" y="248043"/>
                </a:lnTo>
                <a:lnTo>
                  <a:pt x="1036163" y="286441"/>
                </a:lnTo>
                <a:lnTo>
                  <a:pt x="1056243" y="326793"/>
                </a:lnTo>
                <a:lnTo>
                  <a:pt x="1073043" y="368933"/>
                </a:lnTo>
                <a:lnTo>
                  <a:pt x="1086399" y="412697"/>
                </a:lnTo>
                <a:lnTo>
                  <a:pt x="1096143" y="457917"/>
                </a:lnTo>
                <a:lnTo>
                  <a:pt x="1102111" y="504430"/>
                </a:lnTo>
                <a:lnTo>
                  <a:pt x="1104138" y="552069"/>
                </a:lnTo>
                <a:lnTo>
                  <a:pt x="1102111" y="599689"/>
                </a:lnTo>
                <a:lnTo>
                  <a:pt x="1096143" y="646187"/>
                </a:lnTo>
                <a:lnTo>
                  <a:pt x="1086399" y="691398"/>
                </a:lnTo>
                <a:lnTo>
                  <a:pt x="1073043" y="735154"/>
                </a:lnTo>
                <a:lnTo>
                  <a:pt x="1056243" y="777290"/>
                </a:lnTo>
                <a:lnTo>
                  <a:pt x="1036163" y="817640"/>
                </a:lnTo>
                <a:lnTo>
                  <a:pt x="1012970" y="856038"/>
                </a:lnTo>
                <a:lnTo>
                  <a:pt x="986828" y="892318"/>
                </a:lnTo>
                <a:lnTo>
                  <a:pt x="957904" y="926313"/>
                </a:lnTo>
                <a:lnTo>
                  <a:pt x="926363" y="957859"/>
                </a:lnTo>
                <a:lnTo>
                  <a:pt x="892371" y="986789"/>
                </a:lnTo>
                <a:lnTo>
                  <a:pt x="856094" y="1012937"/>
                </a:lnTo>
                <a:lnTo>
                  <a:pt x="817696" y="1036137"/>
                </a:lnTo>
                <a:lnTo>
                  <a:pt x="777344" y="1056224"/>
                </a:lnTo>
                <a:lnTo>
                  <a:pt x="735204" y="1073030"/>
                </a:lnTo>
                <a:lnTo>
                  <a:pt x="691440" y="1086391"/>
                </a:lnTo>
                <a:lnTo>
                  <a:pt x="646220" y="1096139"/>
                </a:lnTo>
                <a:lnTo>
                  <a:pt x="599707" y="1102110"/>
                </a:lnTo>
                <a:lnTo>
                  <a:pt x="552069" y="1104138"/>
                </a:lnTo>
                <a:lnTo>
                  <a:pt x="504430" y="1102110"/>
                </a:lnTo>
                <a:lnTo>
                  <a:pt x="457917" y="1096139"/>
                </a:lnTo>
                <a:lnTo>
                  <a:pt x="412697" y="1086391"/>
                </a:lnTo>
                <a:lnTo>
                  <a:pt x="368933" y="1073030"/>
                </a:lnTo>
                <a:lnTo>
                  <a:pt x="326793" y="1056224"/>
                </a:lnTo>
                <a:lnTo>
                  <a:pt x="286441" y="1036137"/>
                </a:lnTo>
                <a:lnTo>
                  <a:pt x="248043" y="1012937"/>
                </a:lnTo>
                <a:lnTo>
                  <a:pt x="211766" y="986789"/>
                </a:lnTo>
                <a:lnTo>
                  <a:pt x="177774" y="957859"/>
                </a:lnTo>
                <a:lnTo>
                  <a:pt x="146233" y="926313"/>
                </a:lnTo>
                <a:lnTo>
                  <a:pt x="117309" y="892318"/>
                </a:lnTo>
                <a:lnTo>
                  <a:pt x="91167" y="856038"/>
                </a:lnTo>
                <a:lnTo>
                  <a:pt x="67974" y="817640"/>
                </a:lnTo>
                <a:lnTo>
                  <a:pt x="47894" y="777290"/>
                </a:lnTo>
                <a:lnTo>
                  <a:pt x="31094" y="735154"/>
                </a:lnTo>
                <a:lnTo>
                  <a:pt x="17738" y="691398"/>
                </a:lnTo>
                <a:lnTo>
                  <a:pt x="7994" y="646187"/>
                </a:lnTo>
                <a:lnTo>
                  <a:pt x="2026" y="599689"/>
                </a:lnTo>
                <a:lnTo>
                  <a:pt x="0" y="552069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57426" y="4696307"/>
            <a:ext cx="3737610" cy="883919"/>
          </a:xfrm>
          <a:custGeom>
            <a:avLst/>
            <a:gdLst/>
            <a:ahLst/>
            <a:cxnLst/>
            <a:rect l="l" t="t" r="r" b="b"/>
            <a:pathLst>
              <a:path w="3737610" h="883920">
                <a:moveTo>
                  <a:pt x="0" y="883310"/>
                </a:moveTo>
                <a:lnTo>
                  <a:pt x="3737483" y="883310"/>
                </a:lnTo>
                <a:lnTo>
                  <a:pt x="3737483" y="0"/>
                </a:lnTo>
                <a:lnTo>
                  <a:pt x="0" y="0"/>
                </a:lnTo>
                <a:lnTo>
                  <a:pt x="0" y="88331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57426" y="4696307"/>
            <a:ext cx="3737610" cy="883919"/>
          </a:xfrm>
          <a:custGeom>
            <a:avLst/>
            <a:gdLst/>
            <a:ahLst/>
            <a:cxnLst/>
            <a:rect l="l" t="t" r="r" b="b"/>
            <a:pathLst>
              <a:path w="3737610" h="883920">
                <a:moveTo>
                  <a:pt x="0" y="883310"/>
                </a:moveTo>
                <a:lnTo>
                  <a:pt x="3737483" y="883310"/>
                </a:lnTo>
                <a:lnTo>
                  <a:pt x="3737483" y="0"/>
                </a:lnTo>
                <a:lnTo>
                  <a:pt x="0" y="0"/>
                </a:lnTo>
                <a:lnTo>
                  <a:pt x="0" y="88331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030854" y="4552591"/>
            <a:ext cx="2013585" cy="996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4300">
              <a:lnSpc>
                <a:spcPct val="127299"/>
              </a:lnSpc>
              <a:spcBef>
                <a:spcPts val="100"/>
              </a:spcBef>
            </a:pPr>
            <a:r>
              <a:rPr sz="2500" spc="-145" dirty="0">
                <a:latin typeface="Arial"/>
                <a:cs typeface="Arial"/>
              </a:rPr>
              <a:t>Compétences  </a:t>
            </a:r>
            <a:r>
              <a:rPr sz="2500" dirty="0">
                <a:latin typeface="Arial"/>
                <a:cs typeface="Arial"/>
              </a:rPr>
              <a:t>r</a:t>
            </a:r>
            <a:r>
              <a:rPr sz="2500" spc="-160" dirty="0">
                <a:latin typeface="Arial"/>
                <a:cs typeface="Arial"/>
              </a:rPr>
              <a:t>éda</a:t>
            </a:r>
            <a:r>
              <a:rPr sz="2500" spc="-140" dirty="0">
                <a:latin typeface="Arial"/>
                <a:cs typeface="Arial"/>
              </a:rPr>
              <a:t>c</a:t>
            </a:r>
            <a:r>
              <a:rPr sz="2500" spc="85" dirty="0">
                <a:latin typeface="Arial"/>
                <a:cs typeface="Arial"/>
              </a:rPr>
              <a:t>t</a:t>
            </a:r>
            <a:r>
              <a:rPr sz="2500" spc="75" dirty="0">
                <a:latin typeface="Arial"/>
                <a:cs typeface="Arial"/>
              </a:rPr>
              <a:t>i</a:t>
            </a:r>
            <a:r>
              <a:rPr sz="2500" spc="-80" dirty="0">
                <a:latin typeface="Arial"/>
                <a:cs typeface="Arial"/>
              </a:rPr>
              <a:t>o</a:t>
            </a:r>
            <a:r>
              <a:rPr sz="2500" spc="-70" dirty="0">
                <a:latin typeface="Arial"/>
                <a:cs typeface="Arial"/>
              </a:rPr>
              <a:t>n</a:t>
            </a:r>
            <a:r>
              <a:rPr sz="2500" spc="-80" dirty="0">
                <a:latin typeface="Arial"/>
                <a:cs typeface="Arial"/>
              </a:rPr>
              <a:t>n</a:t>
            </a:r>
            <a:r>
              <a:rPr sz="2500" spc="-110" dirty="0">
                <a:latin typeface="Arial"/>
                <a:cs typeface="Arial"/>
              </a:rPr>
              <a:t>elles</a:t>
            </a:r>
            <a:endParaRPr sz="25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61961" y="4598415"/>
            <a:ext cx="1104150" cy="1104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61961" y="4598415"/>
            <a:ext cx="1104265" cy="1104265"/>
          </a:xfrm>
          <a:custGeom>
            <a:avLst/>
            <a:gdLst/>
            <a:ahLst/>
            <a:cxnLst/>
            <a:rect l="l" t="t" r="r" b="b"/>
            <a:pathLst>
              <a:path w="1104264" h="1104264">
                <a:moveTo>
                  <a:pt x="0" y="552068"/>
                </a:moveTo>
                <a:lnTo>
                  <a:pt x="2026" y="504448"/>
                </a:lnTo>
                <a:lnTo>
                  <a:pt x="7994" y="457950"/>
                </a:lnTo>
                <a:lnTo>
                  <a:pt x="17739" y="412739"/>
                </a:lnTo>
                <a:lnTo>
                  <a:pt x="31095" y="368983"/>
                </a:lnTo>
                <a:lnTo>
                  <a:pt x="47896" y="326847"/>
                </a:lnTo>
                <a:lnTo>
                  <a:pt x="67977" y="286497"/>
                </a:lnTo>
                <a:lnTo>
                  <a:pt x="91171" y="248099"/>
                </a:lnTo>
                <a:lnTo>
                  <a:pt x="117313" y="211819"/>
                </a:lnTo>
                <a:lnTo>
                  <a:pt x="146239" y="177824"/>
                </a:lnTo>
                <a:lnTo>
                  <a:pt x="177780" y="146278"/>
                </a:lnTo>
                <a:lnTo>
                  <a:pt x="211774" y="117348"/>
                </a:lnTo>
                <a:lnTo>
                  <a:pt x="248052" y="91200"/>
                </a:lnTo>
                <a:lnTo>
                  <a:pt x="286451" y="68000"/>
                </a:lnTo>
                <a:lnTo>
                  <a:pt x="326803" y="47913"/>
                </a:lnTo>
                <a:lnTo>
                  <a:pt x="368944" y="31107"/>
                </a:lnTo>
                <a:lnTo>
                  <a:pt x="412709" y="17746"/>
                </a:lnTo>
                <a:lnTo>
                  <a:pt x="457930" y="7998"/>
                </a:lnTo>
                <a:lnTo>
                  <a:pt x="504443" y="2027"/>
                </a:lnTo>
                <a:lnTo>
                  <a:pt x="552081" y="0"/>
                </a:lnTo>
                <a:lnTo>
                  <a:pt x="599720" y="2027"/>
                </a:lnTo>
                <a:lnTo>
                  <a:pt x="646232" y="7998"/>
                </a:lnTo>
                <a:lnTo>
                  <a:pt x="691453" y="17746"/>
                </a:lnTo>
                <a:lnTo>
                  <a:pt x="735216" y="31107"/>
                </a:lnTo>
                <a:lnTo>
                  <a:pt x="777357" y="47913"/>
                </a:lnTo>
                <a:lnTo>
                  <a:pt x="817709" y="68000"/>
                </a:lnTo>
                <a:lnTo>
                  <a:pt x="856106" y="91200"/>
                </a:lnTo>
                <a:lnTo>
                  <a:pt x="892384" y="117348"/>
                </a:lnTo>
                <a:lnTo>
                  <a:pt x="926376" y="146278"/>
                </a:lnTo>
                <a:lnTo>
                  <a:pt x="957917" y="177824"/>
                </a:lnTo>
                <a:lnTo>
                  <a:pt x="986841" y="211819"/>
                </a:lnTo>
                <a:lnTo>
                  <a:pt x="1012983" y="248099"/>
                </a:lnTo>
                <a:lnTo>
                  <a:pt x="1036176" y="286497"/>
                </a:lnTo>
                <a:lnTo>
                  <a:pt x="1056256" y="326847"/>
                </a:lnTo>
                <a:lnTo>
                  <a:pt x="1073056" y="368983"/>
                </a:lnTo>
                <a:lnTo>
                  <a:pt x="1086411" y="412739"/>
                </a:lnTo>
                <a:lnTo>
                  <a:pt x="1096156" y="457950"/>
                </a:lnTo>
                <a:lnTo>
                  <a:pt x="1102124" y="504448"/>
                </a:lnTo>
                <a:lnTo>
                  <a:pt x="1104150" y="552068"/>
                </a:lnTo>
                <a:lnTo>
                  <a:pt x="1102124" y="599707"/>
                </a:lnTo>
                <a:lnTo>
                  <a:pt x="1096156" y="646221"/>
                </a:lnTo>
                <a:lnTo>
                  <a:pt x="1086411" y="691444"/>
                </a:lnTo>
                <a:lnTo>
                  <a:pt x="1073056" y="735210"/>
                </a:lnTo>
                <a:lnTo>
                  <a:pt x="1056256" y="777353"/>
                </a:lnTo>
                <a:lnTo>
                  <a:pt x="1036176" y="817708"/>
                </a:lnTo>
                <a:lnTo>
                  <a:pt x="1012983" y="856109"/>
                </a:lnTo>
                <a:lnTo>
                  <a:pt x="986841" y="892391"/>
                </a:lnTo>
                <a:lnTo>
                  <a:pt x="957917" y="926387"/>
                </a:lnTo>
                <a:lnTo>
                  <a:pt x="926376" y="957932"/>
                </a:lnTo>
                <a:lnTo>
                  <a:pt x="892384" y="986860"/>
                </a:lnTo>
                <a:lnTo>
                  <a:pt x="856106" y="1013005"/>
                </a:lnTo>
                <a:lnTo>
                  <a:pt x="817709" y="1036202"/>
                </a:lnTo>
                <a:lnTo>
                  <a:pt x="777357" y="1056285"/>
                </a:lnTo>
                <a:lnTo>
                  <a:pt x="735216" y="1073088"/>
                </a:lnTo>
                <a:lnTo>
                  <a:pt x="691453" y="1086446"/>
                </a:lnTo>
                <a:lnTo>
                  <a:pt x="646232" y="1096192"/>
                </a:lnTo>
                <a:lnTo>
                  <a:pt x="599720" y="1102162"/>
                </a:lnTo>
                <a:lnTo>
                  <a:pt x="552081" y="1104188"/>
                </a:lnTo>
                <a:lnTo>
                  <a:pt x="504443" y="1102162"/>
                </a:lnTo>
                <a:lnTo>
                  <a:pt x="457930" y="1096192"/>
                </a:lnTo>
                <a:lnTo>
                  <a:pt x="412709" y="1086446"/>
                </a:lnTo>
                <a:lnTo>
                  <a:pt x="368944" y="1073088"/>
                </a:lnTo>
                <a:lnTo>
                  <a:pt x="326803" y="1056285"/>
                </a:lnTo>
                <a:lnTo>
                  <a:pt x="286451" y="1036202"/>
                </a:lnTo>
                <a:lnTo>
                  <a:pt x="248052" y="1013005"/>
                </a:lnTo>
                <a:lnTo>
                  <a:pt x="211774" y="986860"/>
                </a:lnTo>
                <a:lnTo>
                  <a:pt x="177780" y="957932"/>
                </a:lnTo>
                <a:lnTo>
                  <a:pt x="146239" y="926387"/>
                </a:lnTo>
                <a:lnTo>
                  <a:pt x="117313" y="892391"/>
                </a:lnTo>
                <a:lnTo>
                  <a:pt x="91171" y="856109"/>
                </a:lnTo>
                <a:lnTo>
                  <a:pt x="67977" y="817708"/>
                </a:lnTo>
                <a:lnTo>
                  <a:pt x="47896" y="777353"/>
                </a:lnTo>
                <a:lnTo>
                  <a:pt x="31095" y="735210"/>
                </a:lnTo>
                <a:lnTo>
                  <a:pt x="17739" y="691444"/>
                </a:lnTo>
                <a:lnTo>
                  <a:pt x="7994" y="646221"/>
                </a:lnTo>
                <a:lnTo>
                  <a:pt x="2026" y="599707"/>
                </a:lnTo>
                <a:lnTo>
                  <a:pt x="0" y="552068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62979" y="2034539"/>
            <a:ext cx="2931160" cy="9372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110223" y="2059914"/>
            <a:ext cx="2837180" cy="840105"/>
          </a:xfrm>
          <a:prstGeom prst="rect">
            <a:avLst/>
          </a:prstGeom>
          <a:solidFill>
            <a:srgbClr val="B8CDE4"/>
          </a:solidFill>
          <a:ln w="9525">
            <a:solidFill>
              <a:srgbClr val="46AAC5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marL="479425" marR="468630" indent="525780">
              <a:lnSpc>
                <a:spcPct val="100000"/>
              </a:lnSpc>
              <a:spcBef>
                <a:spcPts val="710"/>
              </a:spcBef>
            </a:pPr>
            <a:r>
              <a:rPr sz="1400" spc="-60" dirty="0">
                <a:latin typeface="Arial"/>
                <a:cs typeface="Arial"/>
              </a:rPr>
              <a:t>Savoir-être,  </a:t>
            </a:r>
            <a:r>
              <a:rPr sz="1400" spc="-65" dirty="0">
                <a:latin typeface="Arial"/>
                <a:cs typeface="Arial"/>
              </a:rPr>
              <a:t>postures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professionnelles,</a:t>
            </a:r>
            <a:endParaRPr sz="14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1400" spc="-434" dirty="0"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108700" y="3314700"/>
            <a:ext cx="2832100" cy="9448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76059" y="3296920"/>
            <a:ext cx="1976120" cy="9296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56197" y="3342259"/>
            <a:ext cx="2736342" cy="8503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156197" y="3342259"/>
            <a:ext cx="2736850" cy="850900"/>
          </a:xfrm>
          <a:prstGeom prst="rect">
            <a:avLst/>
          </a:prstGeom>
          <a:ln w="9525">
            <a:solidFill>
              <a:srgbClr val="BD4A47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715645" marR="561340" indent="-145415">
              <a:lnSpc>
                <a:spcPct val="98200"/>
              </a:lnSpc>
              <a:spcBef>
                <a:spcPts val="185"/>
              </a:spcBef>
            </a:pPr>
            <a:r>
              <a:rPr sz="1400" spc="-60" dirty="0">
                <a:latin typeface="Arial"/>
                <a:cs typeface="Arial"/>
              </a:rPr>
              <a:t>Communication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orale,  </a:t>
            </a:r>
            <a:r>
              <a:rPr sz="1400" spc="-80" dirty="0">
                <a:latin typeface="Arial"/>
                <a:cs typeface="Arial"/>
              </a:rPr>
              <a:t>analyse, </a:t>
            </a:r>
            <a:r>
              <a:rPr sz="1400" spc="-75" dirty="0">
                <a:latin typeface="Arial"/>
                <a:cs typeface="Arial"/>
              </a:rPr>
              <a:t>synthèse,  </a:t>
            </a:r>
            <a:r>
              <a:rPr sz="1400" spc="-95" dirty="0">
                <a:latin typeface="Arial"/>
                <a:cs typeface="Arial"/>
              </a:rPr>
              <a:t>argumentation</a:t>
            </a:r>
            <a:r>
              <a:rPr sz="2400" spc="-95" dirty="0"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422900" y="4696459"/>
            <a:ext cx="3571240" cy="9169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471921" y="4725136"/>
            <a:ext cx="3475990" cy="821690"/>
          </a:xfrm>
          <a:prstGeom prst="rect">
            <a:avLst/>
          </a:prstGeom>
          <a:solidFill>
            <a:srgbClr val="DDD9C3"/>
          </a:solidFill>
          <a:ln w="9525">
            <a:solidFill>
              <a:srgbClr val="497DBA"/>
            </a:solidFill>
          </a:ln>
        </p:spPr>
        <p:txBody>
          <a:bodyPr vert="horz" wrap="square" lIns="0" tIns="17081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345"/>
              </a:spcBef>
            </a:pPr>
            <a:r>
              <a:rPr sz="1400" spc="-55" dirty="0">
                <a:latin typeface="Arial"/>
                <a:cs typeface="Arial"/>
              </a:rPr>
              <a:t>Orthographe, grammaire,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syntaxe</a:t>
            </a:r>
            <a:r>
              <a:rPr sz="1600" spc="-85" dirty="0">
                <a:latin typeface="Arial"/>
                <a:cs typeface="Arial"/>
              </a:rPr>
              <a:t>,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400" spc="-75" dirty="0">
                <a:latin typeface="Arial"/>
                <a:cs typeface="Arial"/>
              </a:rPr>
              <a:t>règles </a:t>
            </a:r>
            <a:r>
              <a:rPr sz="1400" spc="-60" dirty="0">
                <a:latin typeface="Arial"/>
                <a:cs typeface="Arial"/>
              </a:rPr>
              <a:t>de </a:t>
            </a:r>
            <a:r>
              <a:rPr sz="1400" spc="-50" dirty="0">
                <a:latin typeface="Arial"/>
                <a:cs typeface="Arial"/>
              </a:rPr>
              <a:t>communication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professionnelle…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4429" y="664781"/>
            <a:ext cx="59099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409" dirty="0">
                <a:solidFill>
                  <a:srgbClr val="000000"/>
                </a:solidFill>
                <a:latin typeface="Arial"/>
                <a:cs typeface="Arial"/>
              </a:rPr>
              <a:t>Des </a:t>
            </a:r>
            <a:r>
              <a:rPr sz="4400" b="0" spc="-254" dirty="0">
                <a:solidFill>
                  <a:srgbClr val="000000"/>
                </a:solidFill>
                <a:latin typeface="Arial"/>
                <a:cs typeface="Arial"/>
              </a:rPr>
              <a:t>exemples </a:t>
            </a:r>
            <a:r>
              <a:rPr sz="4400" b="0" spc="-2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4400"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80" dirty="0">
                <a:solidFill>
                  <a:srgbClr val="000000"/>
                </a:solidFill>
                <a:latin typeface="Arial"/>
                <a:cs typeface="Arial"/>
              </a:rPr>
              <a:t>modules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0247" y="1782191"/>
            <a:ext cx="886460" cy="4204970"/>
          </a:xfrm>
          <a:custGeom>
            <a:avLst/>
            <a:gdLst/>
            <a:ahLst/>
            <a:cxnLst/>
            <a:rect l="l" t="t" r="r" b="b"/>
            <a:pathLst>
              <a:path w="886460" h="4204970">
                <a:moveTo>
                  <a:pt x="15252" y="0"/>
                </a:moveTo>
                <a:lnTo>
                  <a:pt x="49069" y="34358"/>
                </a:lnTo>
                <a:lnTo>
                  <a:pt x="82217" y="69124"/>
                </a:lnTo>
                <a:lnTo>
                  <a:pt x="114694" y="104291"/>
                </a:lnTo>
                <a:lnTo>
                  <a:pt x="146502" y="139848"/>
                </a:lnTo>
                <a:lnTo>
                  <a:pt x="177641" y="175790"/>
                </a:lnTo>
                <a:lnTo>
                  <a:pt x="208109" y="212106"/>
                </a:lnTo>
                <a:lnTo>
                  <a:pt x="237909" y="248790"/>
                </a:lnTo>
                <a:lnTo>
                  <a:pt x="267038" y="285832"/>
                </a:lnTo>
                <a:lnTo>
                  <a:pt x="295498" y="323226"/>
                </a:lnTo>
                <a:lnTo>
                  <a:pt x="323288" y="360962"/>
                </a:lnTo>
                <a:lnTo>
                  <a:pt x="350409" y="399032"/>
                </a:lnTo>
                <a:lnTo>
                  <a:pt x="376859" y="437429"/>
                </a:lnTo>
                <a:lnTo>
                  <a:pt x="402641" y="476144"/>
                </a:lnTo>
                <a:lnTo>
                  <a:pt x="427752" y="515169"/>
                </a:lnTo>
                <a:lnTo>
                  <a:pt x="452194" y="554496"/>
                </a:lnTo>
                <a:lnTo>
                  <a:pt x="475967" y="594117"/>
                </a:lnTo>
                <a:lnTo>
                  <a:pt x="499069" y="634023"/>
                </a:lnTo>
                <a:lnTo>
                  <a:pt x="521502" y="674207"/>
                </a:lnTo>
                <a:lnTo>
                  <a:pt x="543266" y="714660"/>
                </a:lnTo>
                <a:lnTo>
                  <a:pt x="564359" y="755374"/>
                </a:lnTo>
                <a:lnTo>
                  <a:pt x="584784" y="796340"/>
                </a:lnTo>
                <a:lnTo>
                  <a:pt x="604538" y="837552"/>
                </a:lnTo>
                <a:lnTo>
                  <a:pt x="623623" y="879000"/>
                </a:lnTo>
                <a:lnTo>
                  <a:pt x="642038" y="920677"/>
                </a:lnTo>
                <a:lnTo>
                  <a:pt x="659784" y="962573"/>
                </a:lnTo>
                <a:lnTo>
                  <a:pt x="676860" y="1004682"/>
                </a:lnTo>
                <a:lnTo>
                  <a:pt x="693266" y="1046995"/>
                </a:lnTo>
                <a:lnTo>
                  <a:pt x="709002" y="1089504"/>
                </a:lnTo>
                <a:lnTo>
                  <a:pt x="724069" y="1132200"/>
                </a:lnTo>
                <a:lnTo>
                  <a:pt x="738467" y="1175076"/>
                </a:lnTo>
                <a:lnTo>
                  <a:pt x="752194" y="1218123"/>
                </a:lnTo>
                <a:lnTo>
                  <a:pt x="765252" y="1261333"/>
                </a:lnTo>
                <a:lnTo>
                  <a:pt x="777641" y="1304699"/>
                </a:lnTo>
                <a:lnTo>
                  <a:pt x="789360" y="1348211"/>
                </a:lnTo>
                <a:lnTo>
                  <a:pt x="800409" y="1391862"/>
                </a:lnTo>
                <a:lnTo>
                  <a:pt x="810788" y="1435643"/>
                </a:lnTo>
                <a:lnTo>
                  <a:pt x="820498" y="1479547"/>
                </a:lnTo>
                <a:lnTo>
                  <a:pt x="829538" y="1523565"/>
                </a:lnTo>
                <a:lnTo>
                  <a:pt x="837909" y="1567689"/>
                </a:lnTo>
                <a:lnTo>
                  <a:pt x="845610" y="1611910"/>
                </a:lnTo>
                <a:lnTo>
                  <a:pt x="852641" y="1656222"/>
                </a:lnTo>
                <a:lnTo>
                  <a:pt x="859002" y="1700615"/>
                </a:lnTo>
                <a:lnTo>
                  <a:pt x="864694" y="1745082"/>
                </a:lnTo>
                <a:lnTo>
                  <a:pt x="869717" y="1789614"/>
                </a:lnTo>
                <a:lnTo>
                  <a:pt x="874069" y="1834202"/>
                </a:lnTo>
                <a:lnTo>
                  <a:pt x="877752" y="1878840"/>
                </a:lnTo>
                <a:lnTo>
                  <a:pt x="880766" y="1923519"/>
                </a:lnTo>
                <a:lnTo>
                  <a:pt x="883110" y="1968230"/>
                </a:lnTo>
                <a:lnTo>
                  <a:pt x="884784" y="2012966"/>
                </a:lnTo>
                <a:lnTo>
                  <a:pt x="885788" y="2057718"/>
                </a:lnTo>
                <a:lnTo>
                  <a:pt x="886123" y="2102478"/>
                </a:lnTo>
                <a:lnTo>
                  <a:pt x="885788" y="2147238"/>
                </a:lnTo>
                <a:lnTo>
                  <a:pt x="884784" y="2191990"/>
                </a:lnTo>
                <a:lnTo>
                  <a:pt x="883110" y="2236726"/>
                </a:lnTo>
                <a:lnTo>
                  <a:pt x="880766" y="2281437"/>
                </a:lnTo>
                <a:lnTo>
                  <a:pt x="877752" y="2326116"/>
                </a:lnTo>
                <a:lnTo>
                  <a:pt x="874069" y="2370753"/>
                </a:lnTo>
                <a:lnTo>
                  <a:pt x="869717" y="2415342"/>
                </a:lnTo>
                <a:lnTo>
                  <a:pt x="864694" y="2459874"/>
                </a:lnTo>
                <a:lnTo>
                  <a:pt x="859002" y="2504340"/>
                </a:lnTo>
                <a:lnTo>
                  <a:pt x="852641" y="2548733"/>
                </a:lnTo>
                <a:lnTo>
                  <a:pt x="845610" y="2593044"/>
                </a:lnTo>
                <a:lnTo>
                  <a:pt x="837909" y="2637266"/>
                </a:lnTo>
                <a:lnTo>
                  <a:pt x="829538" y="2681389"/>
                </a:lnTo>
                <a:lnTo>
                  <a:pt x="820498" y="2725407"/>
                </a:lnTo>
                <a:lnTo>
                  <a:pt x="810788" y="2769310"/>
                </a:lnTo>
                <a:lnTo>
                  <a:pt x="800409" y="2813091"/>
                </a:lnTo>
                <a:lnTo>
                  <a:pt x="789360" y="2856741"/>
                </a:lnTo>
                <a:lnTo>
                  <a:pt x="777641" y="2900253"/>
                </a:lnTo>
                <a:lnTo>
                  <a:pt x="765252" y="2943618"/>
                </a:lnTo>
                <a:lnTo>
                  <a:pt x="752194" y="2986827"/>
                </a:lnTo>
                <a:lnTo>
                  <a:pt x="738467" y="3029874"/>
                </a:lnTo>
                <a:lnTo>
                  <a:pt x="724069" y="3072749"/>
                </a:lnTo>
                <a:lnTo>
                  <a:pt x="709002" y="3115445"/>
                </a:lnTo>
                <a:lnTo>
                  <a:pt x="693266" y="3157953"/>
                </a:lnTo>
                <a:lnTo>
                  <a:pt x="676860" y="3200265"/>
                </a:lnTo>
                <a:lnTo>
                  <a:pt x="659784" y="3242373"/>
                </a:lnTo>
                <a:lnTo>
                  <a:pt x="642038" y="3284269"/>
                </a:lnTo>
                <a:lnTo>
                  <a:pt x="623623" y="3325945"/>
                </a:lnTo>
                <a:lnTo>
                  <a:pt x="604538" y="3367392"/>
                </a:lnTo>
                <a:lnTo>
                  <a:pt x="584784" y="3408603"/>
                </a:lnTo>
                <a:lnTo>
                  <a:pt x="564359" y="3449569"/>
                </a:lnTo>
                <a:lnTo>
                  <a:pt x="543266" y="3490282"/>
                </a:lnTo>
                <a:lnTo>
                  <a:pt x="521502" y="3530734"/>
                </a:lnTo>
                <a:lnTo>
                  <a:pt x="499069" y="3570916"/>
                </a:lnTo>
                <a:lnTo>
                  <a:pt x="475967" y="3610821"/>
                </a:lnTo>
                <a:lnTo>
                  <a:pt x="452194" y="3650441"/>
                </a:lnTo>
                <a:lnTo>
                  <a:pt x="427752" y="3689767"/>
                </a:lnTo>
                <a:lnTo>
                  <a:pt x="402641" y="3728791"/>
                </a:lnTo>
                <a:lnTo>
                  <a:pt x="376859" y="3767505"/>
                </a:lnTo>
                <a:lnTo>
                  <a:pt x="350409" y="3805901"/>
                </a:lnTo>
                <a:lnTo>
                  <a:pt x="323288" y="3843970"/>
                </a:lnTo>
                <a:lnTo>
                  <a:pt x="295498" y="3881705"/>
                </a:lnTo>
                <a:lnTo>
                  <a:pt x="267038" y="3919097"/>
                </a:lnTo>
                <a:lnTo>
                  <a:pt x="237909" y="3956138"/>
                </a:lnTo>
                <a:lnTo>
                  <a:pt x="208109" y="3992821"/>
                </a:lnTo>
                <a:lnTo>
                  <a:pt x="177641" y="4029136"/>
                </a:lnTo>
                <a:lnTo>
                  <a:pt x="146502" y="4065076"/>
                </a:lnTo>
                <a:lnTo>
                  <a:pt x="114694" y="4100632"/>
                </a:lnTo>
                <a:lnTo>
                  <a:pt x="82217" y="4135797"/>
                </a:lnTo>
                <a:lnTo>
                  <a:pt x="49069" y="4170562"/>
                </a:lnTo>
                <a:lnTo>
                  <a:pt x="15252" y="4204919"/>
                </a:lnTo>
                <a:lnTo>
                  <a:pt x="0" y="4189653"/>
                </a:lnTo>
                <a:lnTo>
                  <a:pt x="33898" y="4155205"/>
                </a:lnTo>
                <a:lnTo>
                  <a:pt x="67119" y="4120344"/>
                </a:lnTo>
                <a:lnTo>
                  <a:pt x="99661" y="4085079"/>
                </a:lnTo>
                <a:lnTo>
                  <a:pt x="131526" y="4049417"/>
                </a:lnTo>
                <a:lnTo>
                  <a:pt x="162713" y="4013368"/>
                </a:lnTo>
                <a:lnTo>
                  <a:pt x="193221" y="3976939"/>
                </a:lnTo>
                <a:lnTo>
                  <a:pt x="223052" y="3940138"/>
                </a:lnTo>
                <a:lnTo>
                  <a:pt x="252205" y="3902975"/>
                </a:lnTo>
                <a:lnTo>
                  <a:pt x="280680" y="3865457"/>
                </a:lnTo>
                <a:lnTo>
                  <a:pt x="308477" y="3827593"/>
                </a:lnTo>
                <a:lnTo>
                  <a:pt x="335595" y="3789391"/>
                </a:lnTo>
                <a:lnTo>
                  <a:pt x="362036" y="3750860"/>
                </a:lnTo>
                <a:lnTo>
                  <a:pt x="387799" y="3712007"/>
                </a:lnTo>
                <a:lnTo>
                  <a:pt x="412884" y="3672842"/>
                </a:lnTo>
                <a:lnTo>
                  <a:pt x="437291" y="3633372"/>
                </a:lnTo>
                <a:lnTo>
                  <a:pt x="461020" y="3593606"/>
                </a:lnTo>
                <a:lnTo>
                  <a:pt x="484071" y="3553552"/>
                </a:lnTo>
                <a:lnTo>
                  <a:pt x="506444" y="3513219"/>
                </a:lnTo>
                <a:lnTo>
                  <a:pt x="528139" y="3472615"/>
                </a:lnTo>
                <a:lnTo>
                  <a:pt x="549156" y="3431747"/>
                </a:lnTo>
                <a:lnTo>
                  <a:pt x="569496" y="3390626"/>
                </a:lnTo>
                <a:lnTo>
                  <a:pt x="589157" y="3349258"/>
                </a:lnTo>
                <a:lnTo>
                  <a:pt x="608140" y="3307653"/>
                </a:lnTo>
                <a:lnTo>
                  <a:pt x="626445" y="3265818"/>
                </a:lnTo>
                <a:lnTo>
                  <a:pt x="644073" y="3223762"/>
                </a:lnTo>
                <a:lnTo>
                  <a:pt x="661022" y="3181493"/>
                </a:lnTo>
                <a:lnTo>
                  <a:pt x="677293" y="3139020"/>
                </a:lnTo>
                <a:lnTo>
                  <a:pt x="692886" y="3096351"/>
                </a:lnTo>
                <a:lnTo>
                  <a:pt x="707802" y="3053494"/>
                </a:lnTo>
                <a:lnTo>
                  <a:pt x="722039" y="3010458"/>
                </a:lnTo>
                <a:lnTo>
                  <a:pt x="735599" y="2967251"/>
                </a:lnTo>
                <a:lnTo>
                  <a:pt x="748480" y="2923881"/>
                </a:lnTo>
                <a:lnTo>
                  <a:pt x="760684" y="2880356"/>
                </a:lnTo>
                <a:lnTo>
                  <a:pt x="772209" y="2836686"/>
                </a:lnTo>
                <a:lnTo>
                  <a:pt x="783057" y="2792878"/>
                </a:lnTo>
                <a:lnTo>
                  <a:pt x="793226" y="2748941"/>
                </a:lnTo>
                <a:lnTo>
                  <a:pt x="802718" y="2704883"/>
                </a:lnTo>
                <a:lnTo>
                  <a:pt x="811531" y="2660712"/>
                </a:lnTo>
                <a:lnTo>
                  <a:pt x="819667" y="2616437"/>
                </a:lnTo>
                <a:lnTo>
                  <a:pt x="827125" y="2572066"/>
                </a:lnTo>
                <a:lnTo>
                  <a:pt x="833905" y="2527607"/>
                </a:lnTo>
                <a:lnTo>
                  <a:pt x="840006" y="2483069"/>
                </a:lnTo>
                <a:lnTo>
                  <a:pt x="845430" y="2438460"/>
                </a:lnTo>
                <a:lnTo>
                  <a:pt x="850176" y="2393789"/>
                </a:lnTo>
                <a:lnTo>
                  <a:pt x="854244" y="2349063"/>
                </a:lnTo>
                <a:lnTo>
                  <a:pt x="857634" y="2304292"/>
                </a:lnTo>
                <a:lnTo>
                  <a:pt x="860345" y="2259482"/>
                </a:lnTo>
                <a:lnTo>
                  <a:pt x="862379" y="2214644"/>
                </a:lnTo>
                <a:lnTo>
                  <a:pt x="863735" y="2169785"/>
                </a:lnTo>
                <a:lnTo>
                  <a:pt x="864413" y="2124913"/>
                </a:lnTo>
                <a:lnTo>
                  <a:pt x="864413" y="2080037"/>
                </a:lnTo>
                <a:lnTo>
                  <a:pt x="863735" y="2035165"/>
                </a:lnTo>
                <a:lnTo>
                  <a:pt x="862379" y="1990306"/>
                </a:lnTo>
                <a:lnTo>
                  <a:pt x="860345" y="1945467"/>
                </a:lnTo>
                <a:lnTo>
                  <a:pt x="857634" y="1900658"/>
                </a:lnTo>
                <a:lnTo>
                  <a:pt x="854244" y="1855886"/>
                </a:lnTo>
                <a:lnTo>
                  <a:pt x="850176" y="1811160"/>
                </a:lnTo>
                <a:lnTo>
                  <a:pt x="845430" y="1766488"/>
                </a:lnTo>
                <a:lnTo>
                  <a:pt x="840006" y="1721879"/>
                </a:lnTo>
                <a:lnTo>
                  <a:pt x="833905" y="1677341"/>
                </a:lnTo>
                <a:lnTo>
                  <a:pt x="827125" y="1632882"/>
                </a:lnTo>
                <a:lnTo>
                  <a:pt x="819667" y="1588510"/>
                </a:lnTo>
                <a:lnTo>
                  <a:pt x="811531" y="1544234"/>
                </a:lnTo>
                <a:lnTo>
                  <a:pt x="802718" y="1500063"/>
                </a:lnTo>
                <a:lnTo>
                  <a:pt x="793226" y="1456004"/>
                </a:lnTo>
                <a:lnTo>
                  <a:pt x="783057" y="1412066"/>
                </a:lnTo>
                <a:lnTo>
                  <a:pt x="772209" y="1368258"/>
                </a:lnTo>
                <a:lnTo>
                  <a:pt x="760684" y="1324587"/>
                </a:lnTo>
                <a:lnTo>
                  <a:pt x="748480" y="1281062"/>
                </a:lnTo>
                <a:lnTo>
                  <a:pt x="735599" y="1237691"/>
                </a:lnTo>
                <a:lnTo>
                  <a:pt x="722039" y="1194483"/>
                </a:lnTo>
                <a:lnTo>
                  <a:pt x="707802" y="1151446"/>
                </a:lnTo>
                <a:lnTo>
                  <a:pt x="692886" y="1108588"/>
                </a:lnTo>
                <a:lnTo>
                  <a:pt x="677293" y="1065918"/>
                </a:lnTo>
                <a:lnTo>
                  <a:pt x="661022" y="1023443"/>
                </a:lnTo>
                <a:lnTo>
                  <a:pt x="644073" y="981174"/>
                </a:lnTo>
                <a:lnTo>
                  <a:pt x="626445" y="939116"/>
                </a:lnTo>
                <a:lnTo>
                  <a:pt x="608140" y="897280"/>
                </a:lnTo>
                <a:lnTo>
                  <a:pt x="589157" y="855674"/>
                </a:lnTo>
                <a:lnTo>
                  <a:pt x="569496" y="814305"/>
                </a:lnTo>
                <a:lnTo>
                  <a:pt x="549156" y="773182"/>
                </a:lnTo>
                <a:lnTo>
                  <a:pt x="528139" y="732313"/>
                </a:lnTo>
                <a:lnTo>
                  <a:pt x="506444" y="691707"/>
                </a:lnTo>
                <a:lnTo>
                  <a:pt x="484071" y="651373"/>
                </a:lnTo>
                <a:lnTo>
                  <a:pt x="461020" y="611317"/>
                </a:lnTo>
                <a:lnTo>
                  <a:pt x="437291" y="571550"/>
                </a:lnTo>
                <a:lnTo>
                  <a:pt x="412884" y="532078"/>
                </a:lnTo>
                <a:lnTo>
                  <a:pt x="387799" y="492911"/>
                </a:lnTo>
                <a:lnTo>
                  <a:pt x="362036" y="454057"/>
                </a:lnTo>
                <a:lnTo>
                  <a:pt x="335595" y="415524"/>
                </a:lnTo>
                <a:lnTo>
                  <a:pt x="308477" y="377320"/>
                </a:lnTo>
                <a:lnTo>
                  <a:pt x="280680" y="339454"/>
                </a:lnTo>
                <a:lnTo>
                  <a:pt x="252205" y="301935"/>
                </a:lnTo>
                <a:lnTo>
                  <a:pt x="223052" y="264769"/>
                </a:lnTo>
                <a:lnTo>
                  <a:pt x="193221" y="227967"/>
                </a:lnTo>
                <a:lnTo>
                  <a:pt x="162713" y="191536"/>
                </a:lnTo>
                <a:lnTo>
                  <a:pt x="131526" y="155484"/>
                </a:lnTo>
                <a:lnTo>
                  <a:pt x="99661" y="119820"/>
                </a:lnTo>
                <a:lnTo>
                  <a:pt x="67119" y="84553"/>
                </a:lnTo>
                <a:lnTo>
                  <a:pt x="33898" y="49690"/>
                </a:lnTo>
                <a:lnTo>
                  <a:pt x="0" y="15239"/>
                </a:lnTo>
                <a:lnTo>
                  <a:pt x="15252" y="0"/>
                </a:lnTo>
                <a:close/>
              </a:path>
            </a:pathLst>
          </a:custGeom>
          <a:ln w="25400">
            <a:solidFill>
              <a:srgbClr val="3C66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03668" y="2039061"/>
            <a:ext cx="4848860" cy="904875"/>
          </a:xfrm>
          <a:custGeom>
            <a:avLst/>
            <a:gdLst/>
            <a:ahLst/>
            <a:cxnLst/>
            <a:rect l="l" t="t" r="r" b="b"/>
            <a:pathLst>
              <a:path w="4848860" h="904875">
                <a:moveTo>
                  <a:pt x="0" y="904417"/>
                </a:moveTo>
                <a:lnTo>
                  <a:pt x="4848606" y="904417"/>
                </a:lnTo>
                <a:lnTo>
                  <a:pt x="4848606" y="0"/>
                </a:lnTo>
                <a:lnTo>
                  <a:pt x="0" y="0"/>
                </a:lnTo>
                <a:lnTo>
                  <a:pt x="0" y="904417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03668" y="2039061"/>
            <a:ext cx="4848860" cy="904875"/>
          </a:xfrm>
          <a:custGeom>
            <a:avLst/>
            <a:gdLst/>
            <a:ahLst/>
            <a:cxnLst/>
            <a:rect l="l" t="t" r="r" b="b"/>
            <a:pathLst>
              <a:path w="4848860" h="904875">
                <a:moveTo>
                  <a:pt x="0" y="904417"/>
                </a:moveTo>
                <a:lnTo>
                  <a:pt x="4848606" y="904417"/>
                </a:lnTo>
                <a:lnTo>
                  <a:pt x="4848606" y="0"/>
                </a:lnTo>
                <a:lnTo>
                  <a:pt x="0" y="0"/>
                </a:lnTo>
                <a:lnTo>
                  <a:pt x="0" y="904417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98166" y="1905508"/>
            <a:ext cx="2505710" cy="995680"/>
          </a:xfrm>
          <a:prstGeom prst="rect">
            <a:avLst/>
          </a:prstGeom>
        </p:spPr>
        <p:txBody>
          <a:bodyPr vert="horz" wrap="square" lIns="0" tIns="1168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20"/>
              </a:spcBef>
            </a:pPr>
            <a:r>
              <a:rPr sz="2500" b="1" spc="-120" dirty="0">
                <a:latin typeface="Trebuchet MS"/>
                <a:cs typeface="Trebuchet MS"/>
              </a:rPr>
              <a:t>Autonomie</a:t>
            </a:r>
            <a:endParaRPr sz="25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815"/>
              </a:spcBef>
            </a:pPr>
            <a:r>
              <a:rPr sz="2500" b="1" spc="-60" dirty="0">
                <a:latin typeface="Arial"/>
                <a:cs typeface="Arial"/>
              </a:rPr>
              <a:t>et </a:t>
            </a:r>
            <a:r>
              <a:rPr sz="2500" b="1" spc="-175" dirty="0">
                <a:latin typeface="Arial"/>
                <a:cs typeface="Arial"/>
              </a:rPr>
              <a:t>prise</a:t>
            </a:r>
            <a:r>
              <a:rPr sz="2500" b="1" spc="-295" dirty="0">
                <a:latin typeface="Arial"/>
                <a:cs typeface="Arial"/>
              </a:rPr>
              <a:t> </a:t>
            </a:r>
            <a:r>
              <a:rPr sz="2500" b="1" spc="-100" dirty="0">
                <a:latin typeface="Arial"/>
                <a:cs typeface="Arial"/>
              </a:rPr>
              <a:t>d’initiative</a:t>
            </a:r>
            <a:endParaRPr sz="25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4075" y="1931416"/>
            <a:ext cx="1104099" cy="11041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4075" y="1931416"/>
            <a:ext cx="1104265" cy="1104265"/>
          </a:xfrm>
          <a:custGeom>
            <a:avLst/>
            <a:gdLst/>
            <a:ahLst/>
            <a:cxnLst/>
            <a:rect l="l" t="t" r="r" b="b"/>
            <a:pathLst>
              <a:path w="1104264" h="1104264">
                <a:moveTo>
                  <a:pt x="0" y="552069"/>
                </a:moveTo>
                <a:lnTo>
                  <a:pt x="2026" y="504430"/>
                </a:lnTo>
                <a:lnTo>
                  <a:pt x="7995" y="457917"/>
                </a:lnTo>
                <a:lnTo>
                  <a:pt x="17740" y="412697"/>
                </a:lnTo>
                <a:lnTo>
                  <a:pt x="31096" y="368933"/>
                </a:lnTo>
                <a:lnTo>
                  <a:pt x="47897" y="326793"/>
                </a:lnTo>
                <a:lnTo>
                  <a:pt x="67978" y="286441"/>
                </a:lnTo>
                <a:lnTo>
                  <a:pt x="91172" y="248043"/>
                </a:lnTo>
                <a:lnTo>
                  <a:pt x="117314" y="211766"/>
                </a:lnTo>
                <a:lnTo>
                  <a:pt x="146238" y="177774"/>
                </a:lnTo>
                <a:lnTo>
                  <a:pt x="177778" y="146233"/>
                </a:lnTo>
                <a:lnTo>
                  <a:pt x="211769" y="117309"/>
                </a:lnTo>
                <a:lnTo>
                  <a:pt x="248045" y="91167"/>
                </a:lnTo>
                <a:lnTo>
                  <a:pt x="286440" y="67974"/>
                </a:lnTo>
                <a:lnTo>
                  <a:pt x="326788" y="47894"/>
                </a:lnTo>
                <a:lnTo>
                  <a:pt x="368924" y="31094"/>
                </a:lnTo>
                <a:lnTo>
                  <a:pt x="412682" y="17738"/>
                </a:lnTo>
                <a:lnTo>
                  <a:pt x="457897" y="7994"/>
                </a:lnTo>
                <a:lnTo>
                  <a:pt x="504401" y="2026"/>
                </a:lnTo>
                <a:lnTo>
                  <a:pt x="552030" y="0"/>
                </a:lnTo>
                <a:lnTo>
                  <a:pt x="599669" y="2026"/>
                </a:lnTo>
                <a:lnTo>
                  <a:pt x="646181" y="7994"/>
                </a:lnTo>
                <a:lnTo>
                  <a:pt x="691402" y="17738"/>
                </a:lnTo>
                <a:lnTo>
                  <a:pt x="735166" y="31094"/>
                </a:lnTo>
                <a:lnTo>
                  <a:pt x="777306" y="47894"/>
                </a:lnTo>
                <a:lnTo>
                  <a:pt x="817658" y="67974"/>
                </a:lnTo>
                <a:lnTo>
                  <a:pt x="856056" y="91167"/>
                </a:lnTo>
                <a:lnTo>
                  <a:pt x="892333" y="117309"/>
                </a:lnTo>
                <a:lnTo>
                  <a:pt x="926325" y="146233"/>
                </a:lnTo>
                <a:lnTo>
                  <a:pt x="957866" y="177774"/>
                </a:lnTo>
                <a:lnTo>
                  <a:pt x="986790" y="211766"/>
                </a:lnTo>
                <a:lnTo>
                  <a:pt x="1012932" y="248043"/>
                </a:lnTo>
                <a:lnTo>
                  <a:pt x="1036125" y="286441"/>
                </a:lnTo>
                <a:lnTo>
                  <a:pt x="1056205" y="326793"/>
                </a:lnTo>
                <a:lnTo>
                  <a:pt x="1073005" y="368933"/>
                </a:lnTo>
                <a:lnTo>
                  <a:pt x="1086360" y="412697"/>
                </a:lnTo>
                <a:lnTo>
                  <a:pt x="1096105" y="457917"/>
                </a:lnTo>
                <a:lnTo>
                  <a:pt x="1102073" y="504430"/>
                </a:lnTo>
                <a:lnTo>
                  <a:pt x="1104099" y="552069"/>
                </a:lnTo>
                <a:lnTo>
                  <a:pt x="1102073" y="599707"/>
                </a:lnTo>
                <a:lnTo>
                  <a:pt x="1096105" y="646220"/>
                </a:lnTo>
                <a:lnTo>
                  <a:pt x="1086360" y="691440"/>
                </a:lnTo>
                <a:lnTo>
                  <a:pt x="1073005" y="735204"/>
                </a:lnTo>
                <a:lnTo>
                  <a:pt x="1056205" y="777344"/>
                </a:lnTo>
                <a:lnTo>
                  <a:pt x="1036125" y="817696"/>
                </a:lnTo>
                <a:lnTo>
                  <a:pt x="1012932" y="856094"/>
                </a:lnTo>
                <a:lnTo>
                  <a:pt x="986790" y="892371"/>
                </a:lnTo>
                <a:lnTo>
                  <a:pt x="957866" y="926363"/>
                </a:lnTo>
                <a:lnTo>
                  <a:pt x="926325" y="957904"/>
                </a:lnTo>
                <a:lnTo>
                  <a:pt x="892333" y="986828"/>
                </a:lnTo>
                <a:lnTo>
                  <a:pt x="856056" y="1012970"/>
                </a:lnTo>
                <a:lnTo>
                  <a:pt x="817658" y="1036163"/>
                </a:lnTo>
                <a:lnTo>
                  <a:pt x="777306" y="1056243"/>
                </a:lnTo>
                <a:lnTo>
                  <a:pt x="735166" y="1073043"/>
                </a:lnTo>
                <a:lnTo>
                  <a:pt x="691402" y="1086399"/>
                </a:lnTo>
                <a:lnTo>
                  <a:pt x="646181" y="1096143"/>
                </a:lnTo>
                <a:lnTo>
                  <a:pt x="599669" y="1102111"/>
                </a:lnTo>
                <a:lnTo>
                  <a:pt x="552030" y="1104138"/>
                </a:lnTo>
                <a:lnTo>
                  <a:pt x="504401" y="1102111"/>
                </a:lnTo>
                <a:lnTo>
                  <a:pt x="457897" y="1096143"/>
                </a:lnTo>
                <a:lnTo>
                  <a:pt x="412682" y="1086399"/>
                </a:lnTo>
                <a:lnTo>
                  <a:pt x="368924" y="1073043"/>
                </a:lnTo>
                <a:lnTo>
                  <a:pt x="326788" y="1056243"/>
                </a:lnTo>
                <a:lnTo>
                  <a:pt x="286440" y="1036163"/>
                </a:lnTo>
                <a:lnTo>
                  <a:pt x="248045" y="1012970"/>
                </a:lnTo>
                <a:lnTo>
                  <a:pt x="211769" y="986828"/>
                </a:lnTo>
                <a:lnTo>
                  <a:pt x="177778" y="957904"/>
                </a:lnTo>
                <a:lnTo>
                  <a:pt x="146238" y="926363"/>
                </a:lnTo>
                <a:lnTo>
                  <a:pt x="117314" y="892371"/>
                </a:lnTo>
                <a:lnTo>
                  <a:pt x="91172" y="856094"/>
                </a:lnTo>
                <a:lnTo>
                  <a:pt x="67978" y="817696"/>
                </a:lnTo>
                <a:lnTo>
                  <a:pt x="47897" y="777344"/>
                </a:lnTo>
                <a:lnTo>
                  <a:pt x="31096" y="735204"/>
                </a:lnTo>
                <a:lnTo>
                  <a:pt x="17740" y="691440"/>
                </a:lnTo>
                <a:lnTo>
                  <a:pt x="7995" y="646220"/>
                </a:lnTo>
                <a:lnTo>
                  <a:pt x="2026" y="599707"/>
                </a:lnTo>
                <a:lnTo>
                  <a:pt x="0" y="552069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78786" y="3237077"/>
            <a:ext cx="3760470" cy="1053465"/>
          </a:xfrm>
          <a:custGeom>
            <a:avLst/>
            <a:gdLst/>
            <a:ahLst/>
            <a:cxnLst/>
            <a:rect l="l" t="t" r="r" b="b"/>
            <a:pathLst>
              <a:path w="3760470" h="1053464">
                <a:moveTo>
                  <a:pt x="0" y="1052855"/>
                </a:moveTo>
                <a:lnTo>
                  <a:pt x="3759962" y="1052855"/>
                </a:lnTo>
                <a:lnTo>
                  <a:pt x="3759962" y="0"/>
                </a:lnTo>
                <a:lnTo>
                  <a:pt x="0" y="0"/>
                </a:lnTo>
                <a:lnTo>
                  <a:pt x="0" y="1052855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68016" y="3155315"/>
            <a:ext cx="2176145" cy="118173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50"/>
              </a:spcBef>
            </a:pPr>
            <a:r>
              <a:rPr sz="2500" b="1" spc="-160" dirty="0">
                <a:latin typeface="Trebuchet MS"/>
                <a:cs typeface="Trebuchet MS"/>
              </a:rPr>
              <a:t>Compétences  </a:t>
            </a:r>
            <a:r>
              <a:rPr sz="2500" b="1" spc="-170" dirty="0">
                <a:latin typeface="Trebuchet MS"/>
                <a:cs typeface="Trebuchet MS"/>
              </a:rPr>
              <a:t>p</a:t>
            </a:r>
            <a:r>
              <a:rPr sz="2500" b="1" spc="-180" dirty="0">
                <a:latin typeface="Trebuchet MS"/>
                <a:cs typeface="Trebuchet MS"/>
              </a:rPr>
              <a:t>r</a:t>
            </a:r>
            <a:r>
              <a:rPr sz="2500" b="1" spc="-125" dirty="0">
                <a:latin typeface="Trebuchet MS"/>
                <a:cs typeface="Trebuchet MS"/>
              </a:rPr>
              <a:t>o</a:t>
            </a:r>
            <a:r>
              <a:rPr sz="2500" b="1" spc="-120" dirty="0">
                <a:latin typeface="Trebuchet MS"/>
                <a:cs typeface="Trebuchet MS"/>
              </a:rPr>
              <a:t>f</a:t>
            </a:r>
            <a:r>
              <a:rPr sz="2500" b="1" spc="-135" dirty="0">
                <a:latin typeface="Trebuchet MS"/>
                <a:cs typeface="Trebuchet MS"/>
              </a:rPr>
              <a:t>ess</a:t>
            </a:r>
            <a:r>
              <a:rPr sz="2500" b="1" spc="-80" dirty="0">
                <a:latin typeface="Trebuchet MS"/>
                <a:cs typeface="Trebuchet MS"/>
              </a:rPr>
              <a:t>i</a:t>
            </a:r>
            <a:r>
              <a:rPr sz="2500" b="1" spc="-100" dirty="0">
                <a:latin typeface="Trebuchet MS"/>
                <a:cs typeface="Trebuchet MS"/>
              </a:rPr>
              <a:t>o</a:t>
            </a:r>
            <a:r>
              <a:rPr sz="2500" b="1" spc="-114" dirty="0">
                <a:latin typeface="Trebuchet MS"/>
                <a:cs typeface="Trebuchet MS"/>
              </a:rPr>
              <a:t>n</a:t>
            </a:r>
            <a:r>
              <a:rPr sz="2500" b="1" spc="-125" dirty="0">
                <a:latin typeface="Trebuchet MS"/>
                <a:cs typeface="Trebuchet MS"/>
              </a:rPr>
              <a:t>nelles  </a:t>
            </a:r>
            <a:r>
              <a:rPr sz="2500" b="1" spc="-145" dirty="0">
                <a:latin typeface="Trebuchet MS"/>
                <a:cs typeface="Trebuchet MS"/>
              </a:rPr>
              <a:t>transversales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25156" y="3256407"/>
            <a:ext cx="1104201" cy="1104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25156" y="3256407"/>
            <a:ext cx="1104265" cy="1104265"/>
          </a:xfrm>
          <a:custGeom>
            <a:avLst/>
            <a:gdLst/>
            <a:ahLst/>
            <a:cxnLst/>
            <a:rect l="l" t="t" r="r" b="b"/>
            <a:pathLst>
              <a:path w="1104264" h="1104264">
                <a:moveTo>
                  <a:pt x="0" y="552068"/>
                </a:moveTo>
                <a:lnTo>
                  <a:pt x="2026" y="504430"/>
                </a:lnTo>
                <a:lnTo>
                  <a:pt x="7996" y="457917"/>
                </a:lnTo>
                <a:lnTo>
                  <a:pt x="17743" y="412697"/>
                </a:lnTo>
                <a:lnTo>
                  <a:pt x="31101" y="368933"/>
                </a:lnTo>
                <a:lnTo>
                  <a:pt x="47905" y="326793"/>
                </a:lnTo>
                <a:lnTo>
                  <a:pt x="67989" y="286441"/>
                </a:lnTo>
                <a:lnTo>
                  <a:pt x="91187" y="248043"/>
                </a:lnTo>
                <a:lnTo>
                  <a:pt x="117333" y="211766"/>
                </a:lnTo>
                <a:lnTo>
                  <a:pt x="146262" y="177774"/>
                </a:lnTo>
                <a:lnTo>
                  <a:pt x="177808" y="146233"/>
                </a:lnTo>
                <a:lnTo>
                  <a:pt x="211805" y="117309"/>
                </a:lnTo>
                <a:lnTo>
                  <a:pt x="248087" y="91167"/>
                </a:lnTo>
                <a:lnTo>
                  <a:pt x="286489" y="67974"/>
                </a:lnTo>
                <a:lnTo>
                  <a:pt x="326845" y="47894"/>
                </a:lnTo>
                <a:lnTo>
                  <a:pt x="368989" y="31094"/>
                </a:lnTo>
                <a:lnTo>
                  <a:pt x="412756" y="17738"/>
                </a:lnTo>
                <a:lnTo>
                  <a:pt x="457979" y="7994"/>
                </a:lnTo>
                <a:lnTo>
                  <a:pt x="504493" y="2026"/>
                </a:lnTo>
                <a:lnTo>
                  <a:pt x="552132" y="0"/>
                </a:lnTo>
                <a:lnTo>
                  <a:pt x="599753" y="2026"/>
                </a:lnTo>
                <a:lnTo>
                  <a:pt x="646251" y="7994"/>
                </a:lnTo>
                <a:lnTo>
                  <a:pt x="691461" y="17738"/>
                </a:lnTo>
                <a:lnTo>
                  <a:pt x="735217" y="31094"/>
                </a:lnTo>
                <a:lnTo>
                  <a:pt x="777353" y="47894"/>
                </a:lnTo>
                <a:lnTo>
                  <a:pt x="817703" y="67974"/>
                </a:lnTo>
                <a:lnTo>
                  <a:pt x="856101" y="91167"/>
                </a:lnTo>
                <a:lnTo>
                  <a:pt x="892381" y="117309"/>
                </a:lnTo>
                <a:lnTo>
                  <a:pt x="926377" y="146233"/>
                </a:lnTo>
                <a:lnTo>
                  <a:pt x="957923" y="177774"/>
                </a:lnTo>
                <a:lnTo>
                  <a:pt x="986853" y="211766"/>
                </a:lnTo>
                <a:lnTo>
                  <a:pt x="1013001" y="248043"/>
                </a:lnTo>
                <a:lnTo>
                  <a:pt x="1036201" y="286441"/>
                </a:lnTo>
                <a:lnTo>
                  <a:pt x="1056287" y="326793"/>
                </a:lnTo>
                <a:lnTo>
                  <a:pt x="1073094" y="368933"/>
                </a:lnTo>
                <a:lnTo>
                  <a:pt x="1086454" y="412697"/>
                </a:lnTo>
                <a:lnTo>
                  <a:pt x="1096203" y="457917"/>
                </a:lnTo>
                <a:lnTo>
                  <a:pt x="1102174" y="504430"/>
                </a:lnTo>
                <a:lnTo>
                  <a:pt x="1104201" y="552068"/>
                </a:lnTo>
                <a:lnTo>
                  <a:pt x="1102174" y="599707"/>
                </a:lnTo>
                <a:lnTo>
                  <a:pt x="1096203" y="646220"/>
                </a:lnTo>
                <a:lnTo>
                  <a:pt x="1086454" y="691440"/>
                </a:lnTo>
                <a:lnTo>
                  <a:pt x="1073094" y="735204"/>
                </a:lnTo>
                <a:lnTo>
                  <a:pt x="1056287" y="777344"/>
                </a:lnTo>
                <a:lnTo>
                  <a:pt x="1036201" y="817696"/>
                </a:lnTo>
                <a:lnTo>
                  <a:pt x="1013001" y="856094"/>
                </a:lnTo>
                <a:lnTo>
                  <a:pt x="986853" y="892371"/>
                </a:lnTo>
                <a:lnTo>
                  <a:pt x="957923" y="926363"/>
                </a:lnTo>
                <a:lnTo>
                  <a:pt x="926377" y="957904"/>
                </a:lnTo>
                <a:lnTo>
                  <a:pt x="892381" y="986828"/>
                </a:lnTo>
                <a:lnTo>
                  <a:pt x="856101" y="1012970"/>
                </a:lnTo>
                <a:lnTo>
                  <a:pt x="817703" y="1036163"/>
                </a:lnTo>
                <a:lnTo>
                  <a:pt x="777353" y="1056243"/>
                </a:lnTo>
                <a:lnTo>
                  <a:pt x="735217" y="1073043"/>
                </a:lnTo>
                <a:lnTo>
                  <a:pt x="691461" y="1086399"/>
                </a:lnTo>
                <a:lnTo>
                  <a:pt x="646251" y="1096143"/>
                </a:lnTo>
                <a:lnTo>
                  <a:pt x="599753" y="1102111"/>
                </a:lnTo>
                <a:lnTo>
                  <a:pt x="552132" y="1104137"/>
                </a:lnTo>
                <a:lnTo>
                  <a:pt x="504493" y="1102111"/>
                </a:lnTo>
                <a:lnTo>
                  <a:pt x="457979" y="1096143"/>
                </a:lnTo>
                <a:lnTo>
                  <a:pt x="412756" y="1086399"/>
                </a:lnTo>
                <a:lnTo>
                  <a:pt x="368989" y="1073043"/>
                </a:lnTo>
                <a:lnTo>
                  <a:pt x="326845" y="1056243"/>
                </a:lnTo>
                <a:lnTo>
                  <a:pt x="286489" y="1036163"/>
                </a:lnTo>
                <a:lnTo>
                  <a:pt x="248087" y="1012970"/>
                </a:lnTo>
                <a:lnTo>
                  <a:pt x="211805" y="986828"/>
                </a:lnTo>
                <a:lnTo>
                  <a:pt x="177808" y="957904"/>
                </a:lnTo>
                <a:lnTo>
                  <a:pt x="146262" y="926363"/>
                </a:lnTo>
                <a:lnTo>
                  <a:pt x="117333" y="892371"/>
                </a:lnTo>
                <a:lnTo>
                  <a:pt x="91187" y="856094"/>
                </a:lnTo>
                <a:lnTo>
                  <a:pt x="67989" y="817696"/>
                </a:lnTo>
                <a:lnTo>
                  <a:pt x="47905" y="777344"/>
                </a:lnTo>
                <a:lnTo>
                  <a:pt x="31101" y="735204"/>
                </a:lnTo>
                <a:lnTo>
                  <a:pt x="17743" y="691440"/>
                </a:lnTo>
                <a:lnTo>
                  <a:pt x="7996" y="646220"/>
                </a:lnTo>
                <a:lnTo>
                  <a:pt x="2026" y="599707"/>
                </a:lnTo>
                <a:lnTo>
                  <a:pt x="0" y="552068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11961" y="4653508"/>
            <a:ext cx="4540250" cy="883919"/>
          </a:xfrm>
          <a:custGeom>
            <a:avLst/>
            <a:gdLst/>
            <a:ahLst/>
            <a:cxnLst/>
            <a:rect l="l" t="t" r="r" b="b"/>
            <a:pathLst>
              <a:path w="4540250" h="883920">
                <a:moveTo>
                  <a:pt x="0" y="883310"/>
                </a:moveTo>
                <a:lnTo>
                  <a:pt x="4540173" y="883310"/>
                </a:lnTo>
                <a:lnTo>
                  <a:pt x="4540173" y="0"/>
                </a:lnTo>
                <a:lnTo>
                  <a:pt x="0" y="0"/>
                </a:lnTo>
                <a:lnTo>
                  <a:pt x="0" y="88331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11961" y="4653508"/>
            <a:ext cx="5367655" cy="883919"/>
          </a:xfrm>
          <a:custGeom>
            <a:avLst/>
            <a:gdLst/>
            <a:ahLst/>
            <a:cxnLst/>
            <a:rect l="l" t="t" r="r" b="b"/>
            <a:pathLst>
              <a:path w="5367655" h="883920">
                <a:moveTo>
                  <a:pt x="0" y="883310"/>
                </a:moveTo>
                <a:lnTo>
                  <a:pt x="5367401" y="883310"/>
                </a:lnTo>
                <a:lnTo>
                  <a:pt x="5367401" y="0"/>
                </a:lnTo>
                <a:lnTo>
                  <a:pt x="0" y="0"/>
                </a:lnTo>
                <a:lnTo>
                  <a:pt x="0" y="88331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159254" y="4534177"/>
            <a:ext cx="3372485" cy="95567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2400" b="1" spc="-125" dirty="0">
                <a:latin typeface="Trebuchet MS"/>
                <a:cs typeface="Trebuchet MS"/>
              </a:rPr>
              <a:t>Collaboration </a:t>
            </a:r>
            <a:r>
              <a:rPr sz="2400" b="1" spc="-175" dirty="0">
                <a:latin typeface="Trebuchet MS"/>
                <a:cs typeface="Trebuchet MS"/>
              </a:rPr>
              <a:t>avec</a:t>
            </a:r>
            <a:r>
              <a:rPr sz="2400" b="1" spc="-275" dirty="0">
                <a:latin typeface="Trebuchet MS"/>
                <a:cs typeface="Trebuchet MS"/>
              </a:rPr>
              <a:t> </a:t>
            </a:r>
            <a:r>
              <a:rPr sz="2400" b="1" spc="-135" dirty="0">
                <a:latin typeface="Trebuchet MS"/>
                <a:cs typeface="Trebuchet MS"/>
              </a:rPr>
              <a:t>les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2400" b="1" spc="-140" dirty="0">
                <a:latin typeface="Trebuchet MS"/>
                <a:cs typeface="Trebuchet MS"/>
              </a:rPr>
              <a:t>partenaires</a:t>
            </a:r>
            <a:r>
              <a:rPr sz="2400" b="1" spc="-229" dirty="0">
                <a:latin typeface="Trebuchet MS"/>
                <a:cs typeface="Trebuchet MS"/>
              </a:rPr>
              <a:t> </a:t>
            </a:r>
            <a:r>
              <a:rPr sz="2400" b="1" spc="-125" dirty="0">
                <a:latin typeface="Trebuchet MS"/>
                <a:cs typeface="Trebuchet MS"/>
              </a:rPr>
              <a:t>professionnels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04075" y="4581397"/>
            <a:ext cx="1104099" cy="1104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4075" y="4581397"/>
            <a:ext cx="1104265" cy="1104265"/>
          </a:xfrm>
          <a:custGeom>
            <a:avLst/>
            <a:gdLst/>
            <a:ahLst/>
            <a:cxnLst/>
            <a:rect l="l" t="t" r="r" b="b"/>
            <a:pathLst>
              <a:path w="1104264" h="1104264">
                <a:moveTo>
                  <a:pt x="0" y="552069"/>
                </a:moveTo>
                <a:lnTo>
                  <a:pt x="2026" y="504430"/>
                </a:lnTo>
                <a:lnTo>
                  <a:pt x="7995" y="457917"/>
                </a:lnTo>
                <a:lnTo>
                  <a:pt x="17740" y="412697"/>
                </a:lnTo>
                <a:lnTo>
                  <a:pt x="31096" y="368933"/>
                </a:lnTo>
                <a:lnTo>
                  <a:pt x="47897" y="326793"/>
                </a:lnTo>
                <a:lnTo>
                  <a:pt x="67978" y="286441"/>
                </a:lnTo>
                <a:lnTo>
                  <a:pt x="91172" y="248043"/>
                </a:lnTo>
                <a:lnTo>
                  <a:pt x="117314" y="211766"/>
                </a:lnTo>
                <a:lnTo>
                  <a:pt x="146238" y="177774"/>
                </a:lnTo>
                <a:lnTo>
                  <a:pt x="177778" y="146233"/>
                </a:lnTo>
                <a:lnTo>
                  <a:pt x="211769" y="117309"/>
                </a:lnTo>
                <a:lnTo>
                  <a:pt x="248045" y="91167"/>
                </a:lnTo>
                <a:lnTo>
                  <a:pt x="286440" y="67974"/>
                </a:lnTo>
                <a:lnTo>
                  <a:pt x="326788" y="47894"/>
                </a:lnTo>
                <a:lnTo>
                  <a:pt x="368924" y="31094"/>
                </a:lnTo>
                <a:lnTo>
                  <a:pt x="412682" y="17738"/>
                </a:lnTo>
                <a:lnTo>
                  <a:pt x="457897" y="7994"/>
                </a:lnTo>
                <a:lnTo>
                  <a:pt x="504401" y="2026"/>
                </a:lnTo>
                <a:lnTo>
                  <a:pt x="552030" y="0"/>
                </a:lnTo>
                <a:lnTo>
                  <a:pt x="599669" y="2026"/>
                </a:lnTo>
                <a:lnTo>
                  <a:pt x="646181" y="7994"/>
                </a:lnTo>
                <a:lnTo>
                  <a:pt x="691402" y="17738"/>
                </a:lnTo>
                <a:lnTo>
                  <a:pt x="735166" y="31094"/>
                </a:lnTo>
                <a:lnTo>
                  <a:pt x="777306" y="47894"/>
                </a:lnTo>
                <a:lnTo>
                  <a:pt x="817658" y="67974"/>
                </a:lnTo>
                <a:lnTo>
                  <a:pt x="856056" y="91167"/>
                </a:lnTo>
                <a:lnTo>
                  <a:pt x="892333" y="117309"/>
                </a:lnTo>
                <a:lnTo>
                  <a:pt x="926325" y="146233"/>
                </a:lnTo>
                <a:lnTo>
                  <a:pt x="957866" y="177774"/>
                </a:lnTo>
                <a:lnTo>
                  <a:pt x="986790" y="211766"/>
                </a:lnTo>
                <a:lnTo>
                  <a:pt x="1012932" y="248043"/>
                </a:lnTo>
                <a:lnTo>
                  <a:pt x="1036125" y="286441"/>
                </a:lnTo>
                <a:lnTo>
                  <a:pt x="1056205" y="326793"/>
                </a:lnTo>
                <a:lnTo>
                  <a:pt x="1073005" y="368933"/>
                </a:lnTo>
                <a:lnTo>
                  <a:pt x="1086360" y="412697"/>
                </a:lnTo>
                <a:lnTo>
                  <a:pt x="1096105" y="457917"/>
                </a:lnTo>
                <a:lnTo>
                  <a:pt x="1102073" y="504430"/>
                </a:lnTo>
                <a:lnTo>
                  <a:pt x="1104099" y="552069"/>
                </a:lnTo>
                <a:lnTo>
                  <a:pt x="1102073" y="599707"/>
                </a:lnTo>
                <a:lnTo>
                  <a:pt x="1096105" y="646219"/>
                </a:lnTo>
                <a:lnTo>
                  <a:pt x="1086360" y="691439"/>
                </a:lnTo>
                <a:lnTo>
                  <a:pt x="1073005" y="735201"/>
                </a:lnTo>
                <a:lnTo>
                  <a:pt x="1056205" y="777340"/>
                </a:lnTo>
                <a:lnTo>
                  <a:pt x="1036125" y="817690"/>
                </a:lnTo>
                <a:lnTo>
                  <a:pt x="1012932" y="856086"/>
                </a:lnTo>
                <a:lnTo>
                  <a:pt x="986790" y="892362"/>
                </a:lnTo>
                <a:lnTo>
                  <a:pt x="957866" y="926352"/>
                </a:lnTo>
                <a:lnTo>
                  <a:pt x="926325" y="957891"/>
                </a:lnTo>
                <a:lnTo>
                  <a:pt x="892333" y="986813"/>
                </a:lnTo>
                <a:lnTo>
                  <a:pt x="856056" y="1012952"/>
                </a:lnTo>
                <a:lnTo>
                  <a:pt x="817658" y="1036144"/>
                </a:lnTo>
                <a:lnTo>
                  <a:pt x="777306" y="1056222"/>
                </a:lnTo>
                <a:lnTo>
                  <a:pt x="735166" y="1073021"/>
                </a:lnTo>
                <a:lnTo>
                  <a:pt x="691402" y="1086375"/>
                </a:lnTo>
                <a:lnTo>
                  <a:pt x="646181" y="1096118"/>
                </a:lnTo>
                <a:lnTo>
                  <a:pt x="599669" y="1102086"/>
                </a:lnTo>
                <a:lnTo>
                  <a:pt x="552030" y="1104112"/>
                </a:lnTo>
                <a:lnTo>
                  <a:pt x="504401" y="1102086"/>
                </a:lnTo>
                <a:lnTo>
                  <a:pt x="457897" y="1096118"/>
                </a:lnTo>
                <a:lnTo>
                  <a:pt x="412682" y="1086375"/>
                </a:lnTo>
                <a:lnTo>
                  <a:pt x="368924" y="1073021"/>
                </a:lnTo>
                <a:lnTo>
                  <a:pt x="326788" y="1056222"/>
                </a:lnTo>
                <a:lnTo>
                  <a:pt x="286440" y="1036144"/>
                </a:lnTo>
                <a:lnTo>
                  <a:pt x="248045" y="1012952"/>
                </a:lnTo>
                <a:lnTo>
                  <a:pt x="211769" y="986813"/>
                </a:lnTo>
                <a:lnTo>
                  <a:pt x="177778" y="957891"/>
                </a:lnTo>
                <a:lnTo>
                  <a:pt x="146238" y="926352"/>
                </a:lnTo>
                <a:lnTo>
                  <a:pt x="117314" y="892362"/>
                </a:lnTo>
                <a:lnTo>
                  <a:pt x="91172" y="856086"/>
                </a:lnTo>
                <a:lnTo>
                  <a:pt x="67978" y="817690"/>
                </a:lnTo>
                <a:lnTo>
                  <a:pt x="47897" y="777340"/>
                </a:lnTo>
                <a:lnTo>
                  <a:pt x="31096" y="735201"/>
                </a:lnTo>
                <a:lnTo>
                  <a:pt x="17740" y="691439"/>
                </a:lnTo>
                <a:lnTo>
                  <a:pt x="7995" y="646219"/>
                </a:lnTo>
                <a:lnTo>
                  <a:pt x="2026" y="599707"/>
                </a:lnTo>
                <a:lnTo>
                  <a:pt x="0" y="552069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03240" y="2024379"/>
            <a:ext cx="3378200" cy="960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32779" y="2004060"/>
            <a:ext cx="3253739" cy="9093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651372" y="2048878"/>
            <a:ext cx="3282950" cy="865505"/>
          </a:xfrm>
          <a:prstGeom prst="rect">
            <a:avLst/>
          </a:prstGeom>
          <a:solidFill>
            <a:srgbClr val="B8CDE4"/>
          </a:solidFill>
          <a:ln w="9525">
            <a:solidFill>
              <a:srgbClr val="46AAC5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2400" spc="-114" dirty="0">
                <a:latin typeface="Arial"/>
                <a:cs typeface="Arial"/>
              </a:rPr>
              <a:t>Réalisation </a:t>
            </a:r>
            <a:r>
              <a:rPr sz="2400" spc="-110" dirty="0">
                <a:latin typeface="Arial"/>
                <a:cs typeface="Arial"/>
              </a:rPr>
              <a:t>de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projets</a:t>
            </a:r>
            <a:endParaRPr sz="24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2400" spc="-110" dirty="0">
                <a:latin typeface="Arial"/>
                <a:cs typeface="Arial"/>
              </a:rPr>
              <a:t>en </a:t>
            </a:r>
            <a:r>
              <a:rPr sz="2400" spc="-45" dirty="0">
                <a:latin typeface="Arial"/>
                <a:cs typeface="Arial"/>
              </a:rPr>
              <a:t>situation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réelle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595620" y="3202939"/>
            <a:ext cx="3378200" cy="11455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98159" y="3307079"/>
            <a:ext cx="3418840" cy="8788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42736" y="3231146"/>
            <a:ext cx="3282695" cy="10502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642736" y="3231146"/>
            <a:ext cx="3282950" cy="1050290"/>
          </a:xfrm>
          <a:prstGeom prst="rect">
            <a:avLst/>
          </a:prstGeom>
          <a:ln w="9525">
            <a:solidFill>
              <a:srgbClr val="BD4A47"/>
            </a:solidFill>
          </a:ln>
        </p:spPr>
        <p:txBody>
          <a:bodyPr vert="horz" wrap="square" lIns="0" tIns="147955" rIns="0" bIns="0" rtlCol="0">
            <a:spAutoFit/>
          </a:bodyPr>
          <a:lstStyle/>
          <a:p>
            <a:pPr marL="121285" marR="111125" indent="-3175" algn="ctr">
              <a:lnSpc>
                <a:spcPct val="100000"/>
              </a:lnSpc>
              <a:spcBef>
                <a:spcPts val="1165"/>
              </a:spcBef>
            </a:pPr>
            <a:r>
              <a:rPr sz="1600" spc="-80" dirty="0">
                <a:latin typeface="Arial"/>
                <a:cs typeface="Arial"/>
              </a:rPr>
              <a:t>Simulateurs </a:t>
            </a:r>
            <a:r>
              <a:rPr sz="1600" spc="-75" dirty="0">
                <a:latin typeface="Arial"/>
                <a:cs typeface="Arial"/>
              </a:rPr>
              <a:t>commerciaux, </a:t>
            </a:r>
            <a:r>
              <a:rPr sz="1600" spc="-35" dirty="0">
                <a:latin typeface="Arial"/>
                <a:cs typeface="Arial"/>
              </a:rPr>
              <a:t>atelier </a:t>
            </a:r>
            <a:r>
              <a:rPr sz="1600" spc="-80" dirty="0">
                <a:latin typeface="Arial"/>
                <a:cs typeface="Arial"/>
              </a:rPr>
              <a:t>de  </a:t>
            </a:r>
            <a:r>
              <a:rPr sz="1600" spc="-40" dirty="0">
                <a:latin typeface="Arial"/>
                <a:cs typeface="Arial"/>
              </a:rPr>
              <a:t>pratique relationnelle, </a:t>
            </a:r>
            <a:r>
              <a:rPr sz="1600" spc="-75" dirty="0">
                <a:latin typeface="Arial"/>
                <a:cs typeface="Arial"/>
              </a:rPr>
              <a:t>de</a:t>
            </a:r>
            <a:r>
              <a:rPr sz="1600" spc="-220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production  </a:t>
            </a:r>
            <a:r>
              <a:rPr sz="1600" spc="-95" dirty="0">
                <a:latin typeface="Arial"/>
                <a:cs typeface="Arial"/>
              </a:rPr>
              <a:t>digitale…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603240" y="4622800"/>
            <a:ext cx="3337560" cy="11785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74359" y="4688840"/>
            <a:ext cx="3238499" cy="9779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652134" y="4650473"/>
            <a:ext cx="3240405" cy="1083310"/>
          </a:xfrm>
          <a:prstGeom prst="rect">
            <a:avLst/>
          </a:prstGeom>
          <a:solidFill>
            <a:srgbClr val="DDD9C3"/>
          </a:solidFill>
          <a:ln w="9525">
            <a:solidFill>
              <a:srgbClr val="497DBA"/>
            </a:solidFill>
          </a:ln>
        </p:spPr>
        <p:txBody>
          <a:bodyPr vert="horz" wrap="square" lIns="0" tIns="116205" rIns="0" bIns="0" rtlCol="0">
            <a:spAutoFit/>
          </a:bodyPr>
          <a:lstStyle/>
          <a:p>
            <a:pPr marL="205104" marR="198755" algn="ctr">
              <a:lnSpc>
                <a:spcPct val="100000"/>
              </a:lnSpc>
              <a:spcBef>
                <a:spcPts val="915"/>
              </a:spcBef>
            </a:pPr>
            <a:r>
              <a:rPr sz="1800" spc="-85" dirty="0">
                <a:latin typeface="Arial"/>
                <a:cs typeface="Arial"/>
              </a:rPr>
              <a:t>Missions commerciales,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visites  </a:t>
            </a:r>
            <a:r>
              <a:rPr sz="1800" spc="-60" dirty="0">
                <a:latin typeface="Arial"/>
                <a:cs typeface="Arial"/>
              </a:rPr>
              <a:t>d’entreprise, </a:t>
            </a:r>
            <a:r>
              <a:rPr sz="1800" spc="-75" dirty="0">
                <a:latin typeface="Arial"/>
                <a:cs typeface="Arial"/>
              </a:rPr>
              <a:t>immersions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en</a:t>
            </a:r>
            <a:endParaRPr sz="180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1800" spc="-100" dirty="0">
                <a:latin typeface="Arial"/>
                <a:cs typeface="Arial"/>
              </a:rPr>
              <a:t>entreprise…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0575" y="625475"/>
            <a:ext cx="76339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4" dirty="0">
                <a:solidFill>
                  <a:srgbClr val="000000"/>
                </a:solidFill>
              </a:rPr>
              <a:t>HORAIRES</a:t>
            </a:r>
            <a:r>
              <a:rPr spc="-95" dirty="0">
                <a:solidFill>
                  <a:srgbClr val="000000"/>
                </a:solidFill>
              </a:rPr>
              <a:t> </a:t>
            </a:r>
            <a:r>
              <a:rPr spc="-220" dirty="0">
                <a:solidFill>
                  <a:srgbClr val="000000"/>
                </a:solidFill>
              </a:rPr>
              <a:t>HEBDOMADAIRES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17359" y="1733592"/>
            <a:ext cx="1163955" cy="27813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solidFill>
                  <a:srgbClr val="0066CC"/>
                </a:solidFill>
                <a:latin typeface="Verdana"/>
                <a:cs typeface="Verdana"/>
              </a:rPr>
              <a:t>3 H</a:t>
            </a:r>
            <a:r>
              <a:rPr sz="1800" spc="-105" dirty="0">
                <a:solidFill>
                  <a:srgbClr val="0066CC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66CC"/>
                </a:solidFill>
                <a:latin typeface="Verdana"/>
                <a:cs typeface="Verdana"/>
              </a:rPr>
              <a:t>(1+2)</a:t>
            </a:r>
            <a:endParaRPr sz="1800">
              <a:latin typeface="Verdana"/>
              <a:cs typeface="Verdan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716777"/>
              </p:ext>
            </p:extLst>
          </p:nvPr>
        </p:nvGraphicFramePr>
        <p:xfrm>
          <a:off x="1023907" y="1371600"/>
          <a:ext cx="7705725" cy="53179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1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8799">
                <a:tc>
                  <a:txBody>
                    <a:bodyPr/>
                    <a:lstStyle/>
                    <a:p>
                      <a:pPr marL="136461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2000" b="1" spc="-90" dirty="0">
                          <a:solidFill>
                            <a:srgbClr val="0066CC"/>
                          </a:solidFill>
                          <a:latin typeface="Georgia"/>
                          <a:cs typeface="Georgia"/>
                        </a:rPr>
                        <a:t>ENSEIGNEMENTS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108585" marB="0">
                    <a:lnL w="53975">
                      <a:solidFill>
                        <a:srgbClr val="003A76"/>
                      </a:solidFill>
                      <a:prstDash val="solid"/>
                    </a:lnL>
                    <a:lnR w="53975">
                      <a:solidFill>
                        <a:srgbClr val="003A76"/>
                      </a:solidFill>
                      <a:prstDash val="solid"/>
                    </a:lnR>
                    <a:lnT w="53975">
                      <a:solidFill>
                        <a:srgbClr val="003A76"/>
                      </a:solidFill>
                      <a:prstDash val="solid"/>
                    </a:lnT>
                    <a:lnB w="53975">
                      <a:solidFill>
                        <a:srgbClr val="003A76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2000" spc="12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HORAIRE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08585" marB="0">
                    <a:lnL w="53975">
                      <a:solidFill>
                        <a:srgbClr val="003A76"/>
                      </a:solidFill>
                      <a:prstDash val="solid"/>
                    </a:lnL>
                    <a:lnR w="53975">
                      <a:solidFill>
                        <a:srgbClr val="003A76"/>
                      </a:solidFill>
                      <a:prstDash val="solid"/>
                    </a:lnR>
                    <a:lnT w="53975">
                      <a:solidFill>
                        <a:srgbClr val="003A76"/>
                      </a:solidFill>
                      <a:prstDash val="solid"/>
                    </a:lnT>
                    <a:lnB w="53975">
                      <a:solidFill>
                        <a:srgbClr val="003A76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701"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800" spc="2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Culture </a:t>
                      </a:r>
                      <a:r>
                        <a:rPr sz="1800" spc="5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générale</a:t>
                      </a:r>
                      <a:r>
                        <a:rPr sz="1800" spc="-34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6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et </a:t>
                      </a:r>
                      <a:r>
                        <a:rPr sz="1800" spc="5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expression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48590" marB="0">
                    <a:lnL w="53975">
                      <a:solidFill>
                        <a:srgbClr val="003A76"/>
                      </a:solidFill>
                      <a:prstDash val="solid"/>
                    </a:lnL>
                    <a:lnR w="53975">
                      <a:solidFill>
                        <a:srgbClr val="003A76"/>
                      </a:solidFill>
                      <a:prstDash val="solid"/>
                    </a:lnR>
                    <a:lnT w="53975">
                      <a:solidFill>
                        <a:srgbClr val="003A7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800" spc="3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1800" spc="-12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9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H</a:t>
                      </a:r>
                      <a:r>
                        <a:rPr sz="1800" spc="-8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2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(1</a:t>
                      </a:r>
                      <a:r>
                        <a:rPr sz="1800" spc="-10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4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h</a:t>
                      </a:r>
                      <a:r>
                        <a:rPr sz="1800" spc="-10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254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+</a:t>
                      </a:r>
                      <a:r>
                        <a:rPr sz="1800" spc="-11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3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1800" spc="-8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3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h)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93980" marB="0">
                    <a:lnL w="53975">
                      <a:solidFill>
                        <a:srgbClr val="003A76"/>
                      </a:solidFill>
                      <a:prstDash val="solid"/>
                    </a:lnL>
                    <a:lnR w="53975">
                      <a:solidFill>
                        <a:srgbClr val="003A76"/>
                      </a:solidFill>
                      <a:prstDash val="solid"/>
                    </a:lnR>
                    <a:lnT w="53975">
                      <a:solidFill>
                        <a:srgbClr val="003A76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728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8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Anglais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109220">
                        <a:lnSpc>
                          <a:spcPts val="2135"/>
                        </a:lnSpc>
                        <a:spcBef>
                          <a:spcPts val="500"/>
                        </a:spcBef>
                      </a:pPr>
                      <a:r>
                        <a:rPr sz="1800" spc="2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Culture</a:t>
                      </a:r>
                      <a:r>
                        <a:rPr sz="1800" spc="-14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4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Economique,</a:t>
                      </a:r>
                      <a:r>
                        <a:rPr sz="1800" spc="-229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1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Juridique</a:t>
                      </a:r>
                      <a:r>
                        <a:rPr sz="1800" spc="-10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6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et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31445" marB="0">
                    <a:lnL w="53975">
                      <a:solidFill>
                        <a:srgbClr val="003A76"/>
                      </a:solidFill>
                      <a:prstDash val="solid"/>
                    </a:lnL>
                    <a:lnR w="53975">
                      <a:solidFill>
                        <a:srgbClr val="003A7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ts val="2120"/>
                        </a:lnSpc>
                      </a:pPr>
                      <a:r>
                        <a:rPr sz="1800" spc="3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1800" spc="-12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9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H</a:t>
                      </a:r>
                      <a:r>
                        <a:rPr sz="1800" spc="-8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2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(2</a:t>
                      </a:r>
                      <a:r>
                        <a:rPr sz="1800" spc="-10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254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+</a:t>
                      </a:r>
                      <a:r>
                        <a:rPr sz="1800" spc="-10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2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1)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4064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800" spc="3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1800" spc="-12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9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H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53975">
                      <a:solidFill>
                        <a:srgbClr val="003A76"/>
                      </a:solidFill>
                      <a:prstDash val="solid"/>
                    </a:lnL>
                    <a:lnR w="53975">
                      <a:solidFill>
                        <a:srgbClr val="003A7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529">
                <a:tc>
                  <a:txBody>
                    <a:bodyPr/>
                    <a:lstStyle/>
                    <a:p>
                      <a:pPr marL="109220">
                        <a:lnSpc>
                          <a:spcPts val="2090"/>
                        </a:lnSpc>
                      </a:pPr>
                      <a:r>
                        <a:rPr sz="1800" spc="7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Managériale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109220">
                        <a:lnSpc>
                          <a:spcPts val="2135"/>
                        </a:lnSpc>
                        <a:spcBef>
                          <a:spcPts val="500"/>
                        </a:spcBef>
                      </a:pPr>
                      <a:r>
                        <a:rPr sz="1800" spc="2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Culture</a:t>
                      </a:r>
                      <a:r>
                        <a:rPr sz="1800" spc="-14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4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Economique,</a:t>
                      </a:r>
                      <a:r>
                        <a:rPr sz="1800" spc="-229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1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Juridique</a:t>
                      </a:r>
                      <a:r>
                        <a:rPr sz="1800" spc="-10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6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et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53975">
                      <a:solidFill>
                        <a:srgbClr val="003A76"/>
                      </a:solidFill>
                      <a:prstDash val="solid"/>
                    </a:lnL>
                    <a:lnR w="53975">
                      <a:solidFill>
                        <a:srgbClr val="003A7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sz="1800" spc="3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1800" spc="-12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9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H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53975">
                      <a:solidFill>
                        <a:srgbClr val="003A76"/>
                      </a:solidFill>
                      <a:prstDash val="solid"/>
                    </a:lnL>
                    <a:lnR w="53975">
                      <a:solidFill>
                        <a:srgbClr val="003A7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976">
                <a:tc>
                  <a:txBody>
                    <a:bodyPr/>
                    <a:lstStyle/>
                    <a:p>
                      <a:pPr marL="109220">
                        <a:lnSpc>
                          <a:spcPts val="2085"/>
                        </a:lnSpc>
                      </a:pPr>
                      <a:r>
                        <a:rPr sz="1800" spc="7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Managériale</a:t>
                      </a:r>
                      <a:r>
                        <a:rPr sz="1800" spc="-16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5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appliquée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53975">
                      <a:solidFill>
                        <a:srgbClr val="003A76"/>
                      </a:solidFill>
                      <a:prstDash val="solid"/>
                    </a:lnL>
                    <a:lnR w="53975">
                      <a:solidFill>
                        <a:srgbClr val="003A7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3A76"/>
                      </a:solidFill>
                      <a:prstDash val="solid"/>
                    </a:lnL>
                    <a:lnR w="53975">
                      <a:solidFill>
                        <a:srgbClr val="003A7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973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Relation </a:t>
                      </a:r>
                      <a:r>
                        <a:rPr sz="1800" spc="-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client </a:t>
                      </a:r>
                      <a:r>
                        <a:rPr sz="1800" spc="-5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et </a:t>
                      </a:r>
                      <a:r>
                        <a:rPr sz="1800" spc="3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négociation</a:t>
                      </a:r>
                      <a:r>
                        <a:rPr sz="1800" spc="-36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vente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6670" marB="0">
                    <a:lnL w="53975">
                      <a:solidFill>
                        <a:srgbClr val="003A76"/>
                      </a:solidFill>
                      <a:prstDash val="solid"/>
                    </a:lnL>
                    <a:lnR w="53975">
                      <a:solidFill>
                        <a:srgbClr val="003A7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spc="3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r>
                        <a:rPr sz="1800" spc="-12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9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H</a:t>
                      </a:r>
                      <a:r>
                        <a:rPr sz="1800" spc="-8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2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(4</a:t>
                      </a:r>
                      <a:r>
                        <a:rPr sz="1800" spc="-10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254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+</a:t>
                      </a:r>
                      <a:r>
                        <a:rPr sz="1800" spc="-11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2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2)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7780" marB="0">
                    <a:lnL w="53975">
                      <a:solidFill>
                        <a:srgbClr val="003A76"/>
                      </a:solidFill>
                      <a:prstDash val="solid"/>
                    </a:lnL>
                    <a:lnR w="53975">
                      <a:solidFill>
                        <a:srgbClr val="003A7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973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Relation</a:t>
                      </a:r>
                      <a:r>
                        <a:rPr sz="1800" spc="-114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client</a:t>
                      </a:r>
                      <a:r>
                        <a:rPr sz="1800" spc="-9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à</a:t>
                      </a:r>
                      <a:r>
                        <a:rPr sz="1800" spc="-10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2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distance</a:t>
                      </a:r>
                      <a:r>
                        <a:rPr sz="1800" spc="-9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6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et</a:t>
                      </a:r>
                      <a:r>
                        <a:rPr sz="1800" spc="-11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1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digitalisation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6670" marB="0">
                    <a:lnL w="53975">
                      <a:solidFill>
                        <a:srgbClr val="003A76"/>
                      </a:solidFill>
                      <a:prstDash val="solid"/>
                    </a:lnL>
                    <a:lnR w="53975">
                      <a:solidFill>
                        <a:srgbClr val="003A7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3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1800" spc="-12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9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H</a:t>
                      </a:r>
                      <a:r>
                        <a:rPr sz="1800" spc="-8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2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(3</a:t>
                      </a:r>
                      <a:r>
                        <a:rPr sz="1800" spc="-10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254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+</a:t>
                      </a:r>
                      <a:r>
                        <a:rPr sz="1800" spc="-11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2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2)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7145" marB="0">
                    <a:lnL w="53975">
                      <a:solidFill>
                        <a:srgbClr val="003A76"/>
                      </a:solidFill>
                      <a:prstDash val="solid"/>
                    </a:lnL>
                    <a:lnR w="53975">
                      <a:solidFill>
                        <a:srgbClr val="003A7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973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Relation </a:t>
                      </a:r>
                      <a:r>
                        <a:rPr sz="1800" spc="-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client </a:t>
                      </a:r>
                      <a:r>
                        <a:rPr sz="1800" spc="-6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et </a:t>
                      </a:r>
                      <a:r>
                        <a:rPr sz="1800" spc="1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animation </a:t>
                      </a:r>
                      <a:r>
                        <a:rPr sz="1800" spc="8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800" spc="-1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5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réseaux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6670" marB="0">
                    <a:lnL w="53975">
                      <a:solidFill>
                        <a:srgbClr val="003A76"/>
                      </a:solidFill>
                      <a:prstDash val="solid"/>
                    </a:lnL>
                    <a:lnR w="53975">
                      <a:solidFill>
                        <a:srgbClr val="003A7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spc="3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1800" spc="-12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9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H</a:t>
                      </a:r>
                      <a:r>
                        <a:rPr sz="1800" spc="-8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2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(3</a:t>
                      </a:r>
                      <a:r>
                        <a:rPr sz="1800" spc="-10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254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+</a:t>
                      </a:r>
                      <a:r>
                        <a:rPr sz="1800" spc="-11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2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1)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7780" marB="0">
                    <a:lnL w="53975">
                      <a:solidFill>
                        <a:srgbClr val="003A76"/>
                      </a:solidFill>
                      <a:prstDash val="solid"/>
                    </a:lnL>
                    <a:lnR w="53975">
                      <a:solidFill>
                        <a:srgbClr val="003A7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02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spc="2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Atelier </a:t>
                      </a:r>
                      <a:r>
                        <a:rPr sz="1800" spc="8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800" spc="-22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2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professionnalisation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26670" marB="0">
                    <a:lnL w="53975">
                      <a:solidFill>
                        <a:srgbClr val="003A76"/>
                      </a:solidFill>
                      <a:prstDash val="solid"/>
                    </a:lnL>
                    <a:lnR w="53975">
                      <a:solidFill>
                        <a:srgbClr val="003A76"/>
                      </a:solidFill>
                      <a:prstDash val="solid"/>
                    </a:lnR>
                    <a:lnB w="53975">
                      <a:solidFill>
                        <a:srgbClr val="003A7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spc="3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1800" spc="-12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9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H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7780" marB="0">
                    <a:lnL w="53975">
                      <a:solidFill>
                        <a:srgbClr val="003A76"/>
                      </a:solidFill>
                      <a:prstDash val="solid"/>
                    </a:lnL>
                    <a:lnR w="53975">
                      <a:solidFill>
                        <a:srgbClr val="003A76"/>
                      </a:solidFill>
                      <a:prstDash val="solid"/>
                    </a:lnR>
                    <a:lnB w="53975">
                      <a:solidFill>
                        <a:srgbClr val="003A7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50297">
                <a:tc>
                  <a:txBody>
                    <a:bodyPr/>
                    <a:lstStyle/>
                    <a:p>
                      <a:pPr marL="887094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800" spc="55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Espagnol/Allemand</a:t>
                      </a:r>
                      <a:r>
                        <a:rPr sz="1800" spc="-9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4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800" spc="-40" dirty="0" err="1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Facultatif</a:t>
                      </a:r>
                      <a:r>
                        <a:rPr sz="1800" spc="-4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)</a:t>
                      </a:r>
                      <a:endParaRPr lang="fr-FR" sz="1800" spc="-40" dirty="0">
                        <a:solidFill>
                          <a:srgbClr val="0066CC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887094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lang="fr-FR" sz="1800" spc="-4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Engagement étudiant  (Facultatif)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168275" marB="0">
                    <a:lnL w="53975">
                      <a:solidFill>
                        <a:srgbClr val="003A76"/>
                      </a:solidFill>
                      <a:prstDash val="solid"/>
                    </a:lnL>
                    <a:lnR w="53975">
                      <a:solidFill>
                        <a:srgbClr val="003A76"/>
                      </a:solidFill>
                      <a:prstDash val="solid"/>
                    </a:lnR>
                    <a:lnT w="53975">
                      <a:solidFill>
                        <a:srgbClr val="003A76"/>
                      </a:solidFill>
                      <a:prstDash val="solid"/>
                    </a:lnT>
                    <a:lnB w="53975">
                      <a:solidFill>
                        <a:srgbClr val="003A7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800" spc="3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lang="fr-FR" sz="1800" spc="3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 H</a:t>
                      </a:r>
                    </a:p>
                    <a:p>
                      <a:pPr marL="39370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lang="fr-FR" sz="1800" spc="30" dirty="0">
                          <a:solidFill>
                            <a:srgbClr val="0066CC"/>
                          </a:solidFill>
                          <a:latin typeface="Trebuchet MS"/>
                          <a:cs typeface="Trebuchet MS"/>
                        </a:rPr>
                        <a:t>20 min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168275" marB="0">
                    <a:lnL w="53975">
                      <a:solidFill>
                        <a:srgbClr val="003A76"/>
                      </a:solidFill>
                      <a:prstDash val="solid"/>
                    </a:lnL>
                    <a:lnR w="53975">
                      <a:solidFill>
                        <a:srgbClr val="003A76"/>
                      </a:solidFill>
                      <a:prstDash val="solid"/>
                    </a:lnR>
                    <a:lnT w="53975">
                      <a:solidFill>
                        <a:srgbClr val="003A76"/>
                      </a:solidFill>
                      <a:prstDash val="solid"/>
                    </a:lnT>
                    <a:lnB w="53975">
                      <a:solidFill>
                        <a:srgbClr val="003A7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0132" y="412686"/>
            <a:ext cx="6483668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35" dirty="0">
                <a:solidFill>
                  <a:srgbClr val="000000"/>
                </a:solidFill>
              </a:rPr>
              <a:t>L’EXAMEN </a:t>
            </a:r>
            <a:r>
              <a:rPr lang="fr-FR" spc="-535">
                <a:solidFill>
                  <a:srgbClr val="000000"/>
                </a:solidFill>
              </a:rPr>
              <a:t> </a:t>
            </a:r>
            <a:r>
              <a:rPr spc="-440">
                <a:solidFill>
                  <a:srgbClr val="000000"/>
                </a:solidFill>
              </a:rPr>
              <a:t>EN </a:t>
            </a:r>
            <a:r>
              <a:rPr spc="-10" dirty="0">
                <a:solidFill>
                  <a:srgbClr val="000000"/>
                </a:solidFill>
              </a:rPr>
              <a:t>7</a:t>
            </a:r>
            <a:r>
              <a:rPr spc="-600" dirty="0">
                <a:solidFill>
                  <a:srgbClr val="000000"/>
                </a:solidFill>
              </a:rPr>
              <a:t> </a:t>
            </a:r>
            <a:r>
              <a:rPr spc="-710" dirty="0">
                <a:solidFill>
                  <a:srgbClr val="000000"/>
                </a:solidFill>
              </a:rPr>
              <a:t>EPREUVES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700745"/>
            <a:ext cx="4040504" cy="542290"/>
          </a:xfrm>
          <a:prstGeom prst="rect">
            <a:avLst/>
          </a:prstGeom>
          <a:solidFill>
            <a:srgbClr val="ECEBDF"/>
          </a:solidFill>
        </p:spPr>
        <p:txBody>
          <a:bodyPr vert="horz" wrap="square" lIns="0" tIns="176530" rIns="0" bIns="0" rtlCol="0">
            <a:spAutoFit/>
          </a:bodyPr>
          <a:lstStyle/>
          <a:p>
            <a:pPr marL="1448435">
              <a:lnSpc>
                <a:spcPct val="100000"/>
              </a:lnSpc>
              <a:spcBef>
                <a:spcPts val="1390"/>
              </a:spcBef>
            </a:pPr>
            <a:r>
              <a:rPr sz="2300" b="1" spc="-390" dirty="0">
                <a:latin typeface="Georgia"/>
                <a:cs typeface="Georgia"/>
              </a:rPr>
              <a:t>LES</a:t>
            </a:r>
            <a:r>
              <a:rPr lang="fr-FR" sz="2300" b="1" spc="-390" dirty="0">
                <a:latin typeface="Georgia"/>
                <a:cs typeface="Georgia"/>
              </a:rPr>
              <a:t>   </a:t>
            </a:r>
            <a:r>
              <a:rPr sz="2300" b="1" spc="-390" dirty="0">
                <a:latin typeface="Georgia"/>
                <a:cs typeface="Georgia"/>
              </a:rPr>
              <a:t>ECRITS</a:t>
            </a:r>
            <a:endParaRPr sz="23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45152" y="1699221"/>
            <a:ext cx="4041775" cy="542290"/>
          </a:xfrm>
          <a:prstGeom prst="rect">
            <a:avLst/>
          </a:prstGeom>
          <a:solidFill>
            <a:srgbClr val="ECEBDF"/>
          </a:solidFill>
        </p:spPr>
        <p:txBody>
          <a:bodyPr vert="horz" wrap="square" lIns="0" tIns="176530" rIns="0" bIns="0" rtlCol="0">
            <a:spAutoFit/>
          </a:bodyPr>
          <a:lstStyle/>
          <a:p>
            <a:pPr marL="1436370">
              <a:lnSpc>
                <a:spcPct val="100000"/>
              </a:lnSpc>
              <a:spcBef>
                <a:spcPts val="1390"/>
              </a:spcBef>
            </a:pPr>
            <a:r>
              <a:rPr sz="2300" b="1" spc="-420" dirty="0">
                <a:latin typeface="Georgia"/>
                <a:cs typeface="Georgia"/>
              </a:rPr>
              <a:t>LES</a:t>
            </a:r>
            <a:r>
              <a:rPr lang="fr-FR" sz="2300" b="1" spc="-420" dirty="0">
                <a:latin typeface="Georgia"/>
                <a:cs typeface="Georgia"/>
              </a:rPr>
              <a:t>    </a:t>
            </a:r>
            <a:r>
              <a:rPr sz="2300" b="1" spc="-420" dirty="0">
                <a:latin typeface="Georgia"/>
                <a:cs typeface="Georgia"/>
              </a:rPr>
              <a:t>ORAUX</a:t>
            </a:r>
            <a:endParaRPr sz="2300" dirty="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962" y="2449829"/>
            <a:ext cx="4040504" cy="1236345"/>
          </a:xfrm>
          <a:custGeom>
            <a:avLst/>
            <a:gdLst/>
            <a:ahLst/>
            <a:cxnLst/>
            <a:rect l="l" t="t" r="r" b="b"/>
            <a:pathLst>
              <a:path w="4040504" h="1236345">
                <a:moveTo>
                  <a:pt x="3916553" y="0"/>
                </a:moveTo>
                <a:lnTo>
                  <a:pt x="123596" y="0"/>
                </a:lnTo>
                <a:lnTo>
                  <a:pt x="75488" y="9779"/>
                </a:lnTo>
                <a:lnTo>
                  <a:pt x="36194" y="36195"/>
                </a:lnTo>
                <a:lnTo>
                  <a:pt x="9715" y="75437"/>
                </a:lnTo>
                <a:lnTo>
                  <a:pt x="0" y="123571"/>
                </a:lnTo>
                <a:lnTo>
                  <a:pt x="0" y="1112393"/>
                </a:lnTo>
                <a:lnTo>
                  <a:pt x="9715" y="1160526"/>
                </a:lnTo>
                <a:lnTo>
                  <a:pt x="36194" y="1199769"/>
                </a:lnTo>
                <a:lnTo>
                  <a:pt x="75488" y="1226185"/>
                </a:lnTo>
                <a:lnTo>
                  <a:pt x="123596" y="1235964"/>
                </a:lnTo>
                <a:lnTo>
                  <a:pt x="3916553" y="1235964"/>
                </a:lnTo>
                <a:lnTo>
                  <a:pt x="3964686" y="1226185"/>
                </a:lnTo>
                <a:lnTo>
                  <a:pt x="4003929" y="1199769"/>
                </a:lnTo>
                <a:lnTo>
                  <a:pt x="4030345" y="1160526"/>
                </a:lnTo>
                <a:lnTo>
                  <a:pt x="4040124" y="1112393"/>
                </a:lnTo>
                <a:lnTo>
                  <a:pt x="4040124" y="123571"/>
                </a:lnTo>
                <a:lnTo>
                  <a:pt x="4030345" y="75437"/>
                </a:lnTo>
                <a:lnTo>
                  <a:pt x="4003929" y="36195"/>
                </a:lnTo>
                <a:lnTo>
                  <a:pt x="3964686" y="9779"/>
                </a:lnTo>
                <a:lnTo>
                  <a:pt x="3916553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962" y="2449829"/>
            <a:ext cx="4040504" cy="1236345"/>
          </a:xfrm>
          <a:custGeom>
            <a:avLst/>
            <a:gdLst/>
            <a:ahLst/>
            <a:cxnLst/>
            <a:rect l="l" t="t" r="r" b="b"/>
            <a:pathLst>
              <a:path w="4040504" h="1236345">
                <a:moveTo>
                  <a:pt x="0" y="123571"/>
                </a:moveTo>
                <a:lnTo>
                  <a:pt x="9715" y="75437"/>
                </a:lnTo>
                <a:lnTo>
                  <a:pt x="36194" y="36195"/>
                </a:lnTo>
                <a:lnTo>
                  <a:pt x="75488" y="9779"/>
                </a:lnTo>
                <a:lnTo>
                  <a:pt x="123596" y="0"/>
                </a:lnTo>
                <a:lnTo>
                  <a:pt x="3916553" y="0"/>
                </a:lnTo>
                <a:lnTo>
                  <a:pt x="3964686" y="9779"/>
                </a:lnTo>
                <a:lnTo>
                  <a:pt x="4003929" y="36195"/>
                </a:lnTo>
                <a:lnTo>
                  <a:pt x="4030345" y="75437"/>
                </a:lnTo>
                <a:lnTo>
                  <a:pt x="4040124" y="123571"/>
                </a:lnTo>
                <a:lnTo>
                  <a:pt x="4040124" y="1112393"/>
                </a:lnTo>
                <a:lnTo>
                  <a:pt x="4030345" y="1160526"/>
                </a:lnTo>
                <a:lnTo>
                  <a:pt x="4003929" y="1199769"/>
                </a:lnTo>
                <a:lnTo>
                  <a:pt x="3964686" y="1226185"/>
                </a:lnTo>
                <a:lnTo>
                  <a:pt x="3916553" y="1235964"/>
                </a:lnTo>
                <a:lnTo>
                  <a:pt x="123596" y="1235964"/>
                </a:lnTo>
                <a:lnTo>
                  <a:pt x="75488" y="1226185"/>
                </a:lnTo>
                <a:lnTo>
                  <a:pt x="36194" y="1199769"/>
                </a:lnTo>
                <a:lnTo>
                  <a:pt x="9715" y="1160526"/>
                </a:lnTo>
                <a:lnTo>
                  <a:pt x="0" y="1112393"/>
                </a:lnTo>
                <a:lnTo>
                  <a:pt x="0" y="123571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49069" y="2472055"/>
            <a:ext cx="1877695" cy="1166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400"/>
              </a:lnSpc>
              <a:spcBef>
                <a:spcPts val="100"/>
              </a:spcBef>
            </a:pPr>
            <a:r>
              <a:rPr sz="1600" spc="-75" dirty="0">
                <a:latin typeface="Trebuchet MS"/>
                <a:cs typeface="Trebuchet MS"/>
              </a:rPr>
              <a:t>E1:</a:t>
            </a:r>
            <a:r>
              <a:rPr lang="fr-FR" sz="1600" spc="-75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Culture</a:t>
            </a:r>
            <a:r>
              <a:rPr sz="1600" spc="-335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générale</a:t>
            </a:r>
            <a:r>
              <a:rPr sz="1600" spc="-280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et  </a:t>
            </a:r>
            <a:r>
              <a:rPr sz="1600" spc="-45" dirty="0">
                <a:latin typeface="Trebuchet MS"/>
                <a:cs typeface="Trebuchet MS"/>
              </a:rPr>
              <a:t>expression</a:t>
            </a:r>
            <a:endParaRPr sz="1600" dirty="0">
              <a:latin typeface="Trebuchet MS"/>
              <a:cs typeface="Trebuchet MS"/>
            </a:endParaRPr>
          </a:p>
          <a:p>
            <a:pPr marL="127000" indent="-114300">
              <a:lnSpc>
                <a:spcPct val="100000"/>
              </a:lnSpc>
              <a:spcBef>
                <a:spcPts val="840"/>
              </a:spcBef>
              <a:buFont typeface="Georgia"/>
              <a:buChar char="•"/>
              <a:tabLst>
                <a:tab pos="127000" algn="l"/>
              </a:tabLst>
            </a:pP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Durée</a:t>
            </a:r>
            <a:r>
              <a:rPr sz="160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sz="1600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Trebuchet MS"/>
                <a:cs typeface="Trebuchet MS"/>
              </a:rPr>
              <a:t>heures</a:t>
            </a:r>
            <a:endParaRPr sz="1600" dirty="0">
              <a:latin typeface="Trebuchet MS"/>
              <a:cs typeface="Trebuchet MS"/>
            </a:endParaRPr>
          </a:p>
          <a:p>
            <a:pPr marL="127000" indent="-114300">
              <a:lnSpc>
                <a:spcPct val="100000"/>
              </a:lnSpc>
              <a:spcBef>
                <a:spcPts val="100"/>
              </a:spcBef>
              <a:buFont typeface="Georgia"/>
              <a:buChar char="•"/>
              <a:tabLst>
                <a:tab pos="127000" algn="l"/>
              </a:tabLst>
            </a:pPr>
            <a:r>
              <a:rPr sz="1600" spc="-45" dirty="0">
                <a:solidFill>
                  <a:srgbClr val="FFFFFF"/>
                </a:solidFill>
                <a:latin typeface="Trebuchet MS"/>
                <a:cs typeface="Trebuchet MS"/>
              </a:rPr>
              <a:t>Coefficient</a:t>
            </a:r>
            <a:r>
              <a:rPr sz="16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0258" y="2705861"/>
            <a:ext cx="890016" cy="72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0258" y="2705861"/>
            <a:ext cx="890269" cy="723900"/>
          </a:xfrm>
          <a:custGeom>
            <a:avLst/>
            <a:gdLst/>
            <a:ahLst/>
            <a:cxnLst/>
            <a:rect l="l" t="t" r="r" b="b"/>
            <a:pathLst>
              <a:path w="890269" h="723900">
                <a:moveTo>
                  <a:pt x="0" y="72389"/>
                </a:moveTo>
                <a:lnTo>
                  <a:pt x="5689" y="44196"/>
                </a:lnTo>
                <a:lnTo>
                  <a:pt x="21196" y="21209"/>
                </a:lnTo>
                <a:lnTo>
                  <a:pt x="44208" y="5714"/>
                </a:lnTo>
                <a:lnTo>
                  <a:pt x="72390" y="0"/>
                </a:lnTo>
                <a:lnTo>
                  <a:pt x="817626" y="0"/>
                </a:lnTo>
                <a:lnTo>
                  <a:pt x="845819" y="5714"/>
                </a:lnTo>
                <a:lnTo>
                  <a:pt x="868807" y="21209"/>
                </a:lnTo>
                <a:lnTo>
                  <a:pt x="884301" y="44196"/>
                </a:lnTo>
                <a:lnTo>
                  <a:pt x="890016" y="72389"/>
                </a:lnTo>
                <a:lnTo>
                  <a:pt x="890016" y="651510"/>
                </a:lnTo>
                <a:lnTo>
                  <a:pt x="884301" y="679703"/>
                </a:lnTo>
                <a:lnTo>
                  <a:pt x="868807" y="702690"/>
                </a:lnTo>
                <a:lnTo>
                  <a:pt x="845819" y="718185"/>
                </a:lnTo>
                <a:lnTo>
                  <a:pt x="817626" y="723900"/>
                </a:lnTo>
                <a:lnTo>
                  <a:pt x="72390" y="723900"/>
                </a:lnTo>
                <a:lnTo>
                  <a:pt x="44208" y="718185"/>
                </a:lnTo>
                <a:lnTo>
                  <a:pt x="21196" y="702690"/>
                </a:lnTo>
                <a:lnTo>
                  <a:pt x="5689" y="679703"/>
                </a:lnTo>
                <a:lnTo>
                  <a:pt x="0" y="651510"/>
                </a:lnTo>
                <a:lnTo>
                  <a:pt x="0" y="7238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962" y="3809238"/>
            <a:ext cx="4040504" cy="1234440"/>
          </a:xfrm>
          <a:custGeom>
            <a:avLst/>
            <a:gdLst/>
            <a:ahLst/>
            <a:cxnLst/>
            <a:rect l="l" t="t" r="r" b="b"/>
            <a:pathLst>
              <a:path w="4040504" h="1234439">
                <a:moveTo>
                  <a:pt x="3916679" y="0"/>
                </a:moveTo>
                <a:lnTo>
                  <a:pt x="123443" y="0"/>
                </a:lnTo>
                <a:lnTo>
                  <a:pt x="75399" y="9651"/>
                </a:lnTo>
                <a:lnTo>
                  <a:pt x="36156" y="36194"/>
                </a:lnTo>
                <a:lnTo>
                  <a:pt x="9702" y="75437"/>
                </a:lnTo>
                <a:lnTo>
                  <a:pt x="0" y="123443"/>
                </a:lnTo>
                <a:lnTo>
                  <a:pt x="0" y="1110995"/>
                </a:lnTo>
                <a:lnTo>
                  <a:pt x="9702" y="1159002"/>
                </a:lnTo>
                <a:lnTo>
                  <a:pt x="36156" y="1198245"/>
                </a:lnTo>
                <a:lnTo>
                  <a:pt x="75399" y="1224788"/>
                </a:lnTo>
                <a:lnTo>
                  <a:pt x="123443" y="1234439"/>
                </a:lnTo>
                <a:lnTo>
                  <a:pt x="3916679" y="1234439"/>
                </a:lnTo>
                <a:lnTo>
                  <a:pt x="3964686" y="1224788"/>
                </a:lnTo>
                <a:lnTo>
                  <a:pt x="4003929" y="1198245"/>
                </a:lnTo>
                <a:lnTo>
                  <a:pt x="4030472" y="1159002"/>
                </a:lnTo>
                <a:lnTo>
                  <a:pt x="4040124" y="1110995"/>
                </a:lnTo>
                <a:lnTo>
                  <a:pt x="4040124" y="123443"/>
                </a:lnTo>
                <a:lnTo>
                  <a:pt x="4030472" y="75437"/>
                </a:lnTo>
                <a:lnTo>
                  <a:pt x="4003929" y="36194"/>
                </a:lnTo>
                <a:lnTo>
                  <a:pt x="3964686" y="9651"/>
                </a:lnTo>
                <a:lnTo>
                  <a:pt x="3916679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962" y="3809238"/>
            <a:ext cx="4040504" cy="1234440"/>
          </a:xfrm>
          <a:custGeom>
            <a:avLst/>
            <a:gdLst/>
            <a:ahLst/>
            <a:cxnLst/>
            <a:rect l="l" t="t" r="r" b="b"/>
            <a:pathLst>
              <a:path w="4040504" h="1234439">
                <a:moveTo>
                  <a:pt x="0" y="123443"/>
                </a:moveTo>
                <a:lnTo>
                  <a:pt x="9702" y="75437"/>
                </a:lnTo>
                <a:lnTo>
                  <a:pt x="36156" y="36194"/>
                </a:lnTo>
                <a:lnTo>
                  <a:pt x="75399" y="9651"/>
                </a:lnTo>
                <a:lnTo>
                  <a:pt x="123443" y="0"/>
                </a:lnTo>
                <a:lnTo>
                  <a:pt x="3916679" y="0"/>
                </a:lnTo>
                <a:lnTo>
                  <a:pt x="3964686" y="9651"/>
                </a:lnTo>
                <a:lnTo>
                  <a:pt x="4003929" y="36194"/>
                </a:lnTo>
                <a:lnTo>
                  <a:pt x="4030472" y="75437"/>
                </a:lnTo>
                <a:lnTo>
                  <a:pt x="4040124" y="123443"/>
                </a:lnTo>
                <a:lnTo>
                  <a:pt x="4040124" y="1110995"/>
                </a:lnTo>
                <a:lnTo>
                  <a:pt x="4030472" y="1159002"/>
                </a:lnTo>
                <a:lnTo>
                  <a:pt x="4003929" y="1198245"/>
                </a:lnTo>
                <a:lnTo>
                  <a:pt x="3964686" y="1224788"/>
                </a:lnTo>
                <a:lnTo>
                  <a:pt x="3916679" y="1234439"/>
                </a:lnTo>
                <a:lnTo>
                  <a:pt x="123443" y="1234439"/>
                </a:lnTo>
                <a:lnTo>
                  <a:pt x="75399" y="1224788"/>
                </a:lnTo>
                <a:lnTo>
                  <a:pt x="36156" y="1198245"/>
                </a:lnTo>
                <a:lnTo>
                  <a:pt x="9702" y="1159002"/>
                </a:lnTo>
                <a:lnTo>
                  <a:pt x="0" y="1110995"/>
                </a:lnTo>
                <a:lnTo>
                  <a:pt x="0" y="123443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49069" y="3831335"/>
            <a:ext cx="2172335" cy="1153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500"/>
              </a:lnSpc>
              <a:spcBef>
                <a:spcPts val="100"/>
              </a:spcBef>
            </a:pPr>
            <a:r>
              <a:rPr sz="1600" spc="-75" dirty="0">
                <a:latin typeface="Trebuchet MS"/>
                <a:cs typeface="Trebuchet MS"/>
              </a:rPr>
              <a:t>E3</a:t>
            </a:r>
            <a:r>
              <a:rPr lang="fr-FR" sz="1600" spc="-75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:</a:t>
            </a:r>
            <a:r>
              <a:rPr lang="fr-FR" sz="1600" spc="-75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Culture </a:t>
            </a:r>
            <a:r>
              <a:rPr sz="1600" spc="-50" dirty="0">
                <a:latin typeface="Trebuchet MS"/>
                <a:cs typeface="Trebuchet MS"/>
              </a:rPr>
              <a:t>économique,  </a:t>
            </a:r>
            <a:r>
              <a:rPr sz="1600" spc="-10" dirty="0">
                <a:latin typeface="Trebuchet MS"/>
                <a:cs typeface="Trebuchet MS"/>
              </a:rPr>
              <a:t>juridique</a:t>
            </a:r>
            <a:r>
              <a:rPr sz="1600" spc="-385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et </a:t>
            </a:r>
            <a:r>
              <a:rPr sz="1600" spc="-35" dirty="0">
                <a:latin typeface="Trebuchet MS"/>
                <a:cs typeface="Trebuchet MS"/>
              </a:rPr>
              <a:t>managériale</a:t>
            </a:r>
            <a:endParaRPr sz="1600" dirty="0">
              <a:latin typeface="Trebuchet MS"/>
              <a:cs typeface="Trebuchet MS"/>
            </a:endParaRPr>
          </a:p>
          <a:p>
            <a:pPr marL="127000" indent="-114300">
              <a:lnSpc>
                <a:spcPct val="100000"/>
              </a:lnSpc>
              <a:spcBef>
                <a:spcPts val="740"/>
              </a:spcBef>
              <a:buFont typeface="Georgia"/>
              <a:buChar char="•"/>
              <a:tabLst>
                <a:tab pos="127000" algn="l"/>
              </a:tabLst>
            </a:pP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Durée</a:t>
            </a:r>
            <a:r>
              <a:rPr sz="160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sz="1600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Trebuchet MS"/>
                <a:cs typeface="Trebuchet MS"/>
              </a:rPr>
              <a:t>heures</a:t>
            </a:r>
            <a:endParaRPr sz="1600" dirty="0">
              <a:latin typeface="Trebuchet MS"/>
              <a:cs typeface="Trebuchet MS"/>
            </a:endParaRPr>
          </a:p>
          <a:p>
            <a:pPr marL="127000" indent="-114300">
              <a:lnSpc>
                <a:spcPct val="100000"/>
              </a:lnSpc>
              <a:spcBef>
                <a:spcPts val="100"/>
              </a:spcBef>
              <a:buFont typeface="Georgia"/>
              <a:buChar char="•"/>
              <a:tabLst>
                <a:tab pos="127000" algn="l"/>
              </a:tabLst>
            </a:pPr>
            <a:r>
              <a:rPr sz="1600" spc="-45" dirty="0">
                <a:solidFill>
                  <a:srgbClr val="FFFFFF"/>
                </a:solidFill>
                <a:latin typeface="Trebuchet MS"/>
                <a:cs typeface="Trebuchet MS"/>
              </a:rPr>
              <a:t>Coefficient</a:t>
            </a:r>
            <a:r>
              <a:rPr sz="16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1886" y="4077461"/>
            <a:ext cx="746759" cy="6964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1886" y="4077461"/>
            <a:ext cx="746760" cy="696595"/>
          </a:xfrm>
          <a:custGeom>
            <a:avLst/>
            <a:gdLst/>
            <a:ahLst/>
            <a:cxnLst/>
            <a:rect l="l" t="t" r="r" b="b"/>
            <a:pathLst>
              <a:path w="746760" h="696595">
                <a:moveTo>
                  <a:pt x="0" y="69595"/>
                </a:moveTo>
                <a:lnTo>
                  <a:pt x="5473" y="42544"/>
                </a:lnTo>
                <a:lnTo>
                  <a:pt x="20396" y="20446"/>
                </a:lnTo>
                <a:lnTo>
                  <a:pt x="42532" y="5461"/>
                </a:lnTo>
                <a:lnTo>
                  <a:pt x="69646" y="0"/>
                </a:lnTo>
                <a:lnTo>
                  <a:pt x="677164" y="0"/>
                </a:lnTo>
                <a:lnTo>
                  <a:pt x="704215" y="5461"/>
                </a:lnTo>
                <a:lnTo>
                  <a:pt x="726313" y="20446"/>
                </a:lnTo>
                <a:lnTo>
                  <a:pt x="741299" y="42544"/>
                </a:lnTo>
                <a:lnTo>
                  <a:pt x="746760" y="69595"/>
                </a:lnTo>
                <a:lnTo>
                  <a:pt x="746760" y="626871"/>
                </a:lnTo>
                <a:lnTo>
                  <a:pt x="741299" y="653923"/>
                </a:lnTo>
                <a:lnTo>
                  <a:pt x="726313" y="676020"/>
                </a:lnTo>
                <a:lnTo>
                  <a:pt x="704215" y="691007"/>
                </a:lnTo>
                <a:lnTo>
                  <a:pt x="677164" y="696468"/>
                </a:lnTo>
                <a:lnTo>
                  <a:pt x="69646" y="696468"/>
                </a:lnTo>
                <a:lnTo>
                  <a:pt x="42532" y="691007"/>
                </a:lnTo>
                <a:lnTo>
                  <a:pt x="20396" y="676020"/>
                </a:lnTo>
                <a:lnTo>
                  <a:pt x="5473" y="653923"/>
                </a:lnTo>
                <a:lnTo>
                  <a:pt x="0" y="626871"/>
                </a:lnTo>
                <a:lnTo>
                  <a:pt x="0" y="6959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7962" y="5167121"/>
            <a:ext cx="4040504" cy="1234440"/>
          </a:xfrm>
          <a:custGeom>
            <a:avLst/>
            <a:gdLst/>
            <a:ahLst/>
            <a:cxnLst/>
            <a:rect l="l" t="t" r="r" b="b"/>
            <a:pathLst>
              <a:path w="4040504" h="1234439">
                <a:moveTo>
                  <a:pt x="3916679" y="0"/>
                </a:moveTo>
                <a:lnTo>
                  <a:pt x="123443" y="0"/>
                </a:lnTo>
                <a:lnTo>
                  <a:pt x="75399" y="9651"/>
                </a:lnTo>
                <a:lnTo>
                  <a:pt x="36156" y="36194"/>
                </a:lnTo>
                <a:lnTo>
                  <a:pt x="9702" y="75437"/>
                </a:lnTo>
                <a:lnTo>
                  <a:pt x="0" y="123443"/>
                </a:lnTo>
                <a:lnTo>
                  <a:pt x="0" y="1110995"/>
                </a:lnTo>
                <a:lnTo>
                  <a:pt x="9702" y="1159040"/>
                </a:lnTo>
                <a:lnTo>
                  <a:pt x="36156" y="1198283"/>
                </a:lnTo>
                <a:lnTo>
                  <a:pt x="75399" y="1224737"/>
                </a:lnTo>
                <a:lnTo>
                  <a:pt x="123443" y="1234439"/>
                </a:lnTo>
                <a:lnTo>
                  <a:pt x="3916679" y="1234439"/>
                </a:lnTo>
                <a:lnTo>
                  <a:pt x="3964686" y="1224737"/>
                </a:lnTo>
                <a:lnTo>
                  <a:pt x="4003929" y="1198283"/>
                </a:lnTo>
                <a:lnTo>
                  <a:pt x="4030472" y="1159040"/>
                </a:lnTo>
                <a:lnTo>
                  <a:pt x="4040124" y="1110995"/>
                </a:lnTo>
                <a:lnTo>
                  <a:pt x="4040124" y="123443"/>
                </a:lnTo>
                <a:lnTo>
                  <a:pt x="4030472" y="75437"/>
                </a:lnTo>
                <a:lnTo>
                  <a:pt x="4003929" y="36194"/>
                </a:lnTo>
                <a:lnTo>
                  <a:pt x="3964686" y="9651"/>
                </a:lnTo>
                <a:lnTo>
                  <a:pt x="3916679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962" y="5167121"/>
            <a:ext cx="4040504" cy="1234440"/>
          </a:xfrm>
          <a:custGeom>
            <a:avLst/>
            <a:gdLst/>
            <a:ahLst/>
            <a:cxnLst/>
            <a:rect l="l" t="t" r="r" b="b"/>
            <a:pathLst>
              <a:path w="4040504" h="1234439">
                <a:moveTo>
                  <a:pt x="0" y="123443"/>
                </a:moveTo>
                <a:lnTo>
                  <a:pt x="9702" y="75437"/>
                </a:lnTo>
                <a:lnTo>
                  <a:pt x="36156" y="36194"/>
                </a:lnTo>
                <a:lnTo>
                  <a:pt x="75399" y="9651"/>
                </a:lnTo>
                <a:lnTo>
                  <a:pt x="123443" y="0"/>
                </a:lnTo>
                <a:lnTo>
                  <a:pt x="3916679" y="0"/>
                </a:lnTo>
                <a:lnTo>
                  <a:pt x="3964686" y="9651"/>
                </a:lnTo>
                <a:lnTo>
                  <a:pt x="4003929" y="36194"/>
                </a:lnTo>
                <a:lnTo>
                  <a:pt x="4030472" y="75437"/>
                </a:lnTo>
                <a:lnTo>
                  <a:pt x="4040124" y="123443"/>
                </a:lnTo>
                <a:lnTo>
                  <a:pt x="4040124" y="1110995"/>
                </a:lnTo>
                <a:lnTo>
                  <a:pt x="4030472" y="1159040"/>
                </a:lnTo>
                <a:lnTo>
                  <a:pt x="4003929" y="1198283"/>
                </a:lnTo>
                <a:lnTo>
                  <a:pt x="3964686" y="1224737"/>
                </a:lnTo>
                <a:lnTo>
                  <a:pt x="3916679" y="1234439"/>
                </a:lnTo>
                <a:lnTo>
                  <a:pt x="123443" y="1234439"/>
                </a:lnTo>
                <a:lnTo>
                  <a:pt x="75399" y="1224737"/>
                </a:lnTo>
                <a:lnTo>
                  <a:pt x="36156" y="1198283"/>
                </a:lnTo>
                <a:lnTo>
                  <a:pt x="9702" y="1159040"/>
                </a:lnTo>
                <a:lnTo>
                  <a:pt x="0" y="1110995"/>
                </a:lnTo>
                <a:lnTo>
                  <a:pt x="0" y="123443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49068" y="5190680"/>
            <a:ext cx="2992373" cy="1113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400"/>
              </a:lnSpc>
              <a:spcBef>
                <a:spcPts val="100"/>
              </a:spcBef>
            </a:pPr>
            <a:r>
              <a:rPr sz="1600" b="1" spc="-185" dirty="0">
                <a:solidFill>
                  <a:srgbClr val="C00000"/>
                </a:solidFill>
                <a:latin typeface="Georgia"/>
                <a:cs typeface="Georgia"/>
              </a:rPr>
              <a:t>E5</a:t>
            </a:r>
            <a:r>
              <a:rPr lang="fr-FR" sz="1600" b="1" spc="-18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600" b="1" spc="-185" dirty="0">
                <a:solidFill>
                  <a:srgbClr val="C00000"/>
                </a:solidFill>
                <a:latin typeface="Georgia"/>
                <a:cs typeface="Georgia"/>
              </a:rPr>
              <a:t>:</a:t>
            </a:r>
            <a:r>
              <a:rPr lang="fr-FR" sz="1600" b="1" spc="-18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600" b="1" spc="-185" dirty="0">
                <a:solidFill>
                  <a:srgbClr val="C00000"/>
                </a:solidFill>
                <a:latin typeface="Georgia"/>
                <a:cs typeface="Georgia"/>
              </a:rPr>
              <a:t>Relation </a:t>
            </a:r>
            <a:r>
              <a:rPr sz="1600" b="1" spc="-114" dirty="0">
                <a:solidFill>
                  <a:srgbClr val="C00000"/>
                </a:solidFill>
                <a:latin typeface="Georgia"/>
                <a:cs typeface="Georgia"/>
              </a:rPr>
              <a:t>client </a:t>
            </a:r>
            <a:r>
              <a:rPr sz="1600" b="1" spc="-25" dirty="0">
                <a:solidFill>
                  <a:srgbClr val="C00000"/>
                </a:solidFill>
                <a:latin typeface="Georgia"/>
                <a:cs typeface="Georgia"/>
              </a:rPr>
              <a:t>à</a:t>
            </a:r>
            <a:r>
              <a:rPr sz="1600" b="1" spc="-33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600" b="1" spc="-170" dirty="0">
                <a:solidFill>
                  <a:srgbClr val="C00000"/>
                </a:solidFill>
                <a:latin typeface="Georgia"/>
                <a:cs typeface="Georgia"/>
              </a:rPr>
              <a:t>distance </a:t>
            </a:r>
            <a:r>
              <a:rPr sz="1600" b="1" spc="-85" dirty="0">
                <a:solidFill>
                  <a:srgbClr val="C00000"/>
                </a:solidFill>
                <a:latin typeface="Georgia"/>
                <a:cs typeface="Georgia"/>
              </a:rPr>
              <a:t>et  </a:t>
            </a:r>
            <a:r>
              <a:rPr sz="1600" b="1" spc="-140" dirty="0">
                <a:solidFill>
                  <a:srgbClr val="C00000"/>
                </a:solidFill>
                <a:latin typeface="Georgia"/>
                <a:cs typeface="Georgia"/>
              </a:rPr>
              <a:t>digitalisation</a:t>
            </a:r>
            <a:endParaRPr sz="1600" dirty="0">
              <a:latin typeface="Georgia"/>
              <a:cs typeface="Georgia"/>
            </a:endParaRPr>
          </a:p>
          <a:p>
            <a:pPr marL="127000" indent="-114300">
              <a:lnSpc>
                <a:spcPct val="100000"/>
              </a:lnSpc>
              <a:spcBef>
                <a:spcPts val="740"/>
              </a:spcBef>
              <a:buFont typeface="Georgia"/>
              <a:buChar char="•"/>
              <a:tabLst>
                <a:tab pos="127000" algn="l"/>
              </a:tabLst>
            </a:pP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Durée</a:t>
            </a:r>
            <a:r>
              <a:rPr sz="1400" b="1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25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sz="1400" b="1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35" dirty="0" err="1">
                <a:solidFill>
                  <a:srgbClr val="FFFFFF"/>
                </a:solidFill>
                <a:latin typeface="Trebuchet MS"/>
                <a:cs typeface="Trebuchet MS"/>
              </a:rPr>
              <a:t>heures</a:t>
            </a:r>
            <a:r>
              <a:rPr sz="1400" b="1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fr-FR" sz="1400" b="1" spc="-220" dirty="0">
                <a:solidFill>
                  <a:srgbClr val="FFFFFF"/>
                </a:solidFill>
                <a:latin typeface="Trebuchet MS"/>
                <a:cs typeface="Trebuchet MS"/>
              </a:rPr>
              <a:t> (Ecrit) </a:t>
            </a:r>
            <a:r>
              <a:rPr sz="1400" b="1" spc="105" dirty="0">
                <a:solidFill>
                  <a:srgbClr val="FFFFFF"/>
                </a:solidFill>
                <a:latin typeface="Trebuchet MS"/>
                <a:cs typeface="Trebuchet MS"/>
              </a:rPr>
              <a:t>+40</a:t>
            </a:r>
            <a:r>
              <a:rPr sz="1400" b="1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min</a:t>
            </a:r>
            <a:r>
              <a:rPr lang="fr-FR" sz="1400" b="1" dirty="0">
                <a:solidFill>
                  <a:srgbClr val="FFFFFF"/>
                </a:solidFill>
                <a:latin typeface="Trebuchet MS"/>
                <a:cs typeface="Trebuchet MS"/>
              </a:rPr>
              <a:t>  (EP)</a:t>
            </a:r>
            <a:endParaRPr sz="1400" b="1" dirty="0">
              <a:latin typeface="Trebuchet MS"/>
              <a:cs typeface="Trebuchet MS"/>
            </a:endParaRPr>
          </a:p>
          <a:p>
            <a:pPr marL="127000" indent="-114300">
              <a:lnSpc>
                <a:spcPct val="100000"/>
              </a:lnSpc>
              <a:spcBef>
                <a:spcPts val="100"/>
              </a:spcBef>
              <a:buFont typeface="Georgia"/>
              <a:buChar char="•"/>
              <a:tabLst>
                <a:tab pos="127000" algn="l"/>
              </a:tabLst>
            </a:pPr>
            <a:r>
              <a:rPr sz="1400" b="1" spc="-45" dirty="0">
                <a:solidFill>
                  <a:srgbClr val="FFFFFF"/>
                </a:solidFill>
                <a:latin typeface="Trebuchet MS"/>
                <a:cs typeface="Trebuchet MS"/>
              </a:rPr>
              <a:t>Coefficie</a:t>
            </a:r>
            <a:r>
              <a:rPr sz="1600" spc="-45" dirty="0">
                <a:solidFill>
                  <a:srgbClr val="FFFFFF"/>
                </a:solidFill>
                <a:latin typeface="Trebuchet MS"/>
                <a:cs typeface="Trebuchet MS"/>
              </a:rPr>
              <a:t>nt</a:t>
            </a:r>
            <a:r>
              <a:rPr sz="16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0258" y="5517641"/>
            <a:ext cx="746760" cy="6766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0258" y="5517641"/>
            <a:ext cx="746760" cy="676910"/>
          </a:xfrm>
          <a:custGeom>
            <a:avLst/>
            <a:gdLst/>
            <a:ahLst/>
            <a:cxnLst/>
            <a:rect l="l" t="t" r="r" b="b"/>
            <a:pathLst>
              <a:path w="746760" h="676910">
                <a:moveTo>
                  <a:pt x="0" y="67691"/>
                </a:moveTo>
                <a:lnTo>
                  <a:pt x="5321" y="41402"/>
                </a:lnTo>
                <a:lnTo>
                  <a:pt x="19812" y="19812"/>
                </a:lnTo>
                <a:lnTo>
                  <a:pt x="41325" y="5334"/>
                </a:lnTo>
                <a:lnTo>
                  <a:pt x="67665" y="0"/>
                </a:lnTo>
                <a:lnTo>
                  <a:pt x="679094" y="0"/>
                </a:lnTo>
                <a:lnTo>
                  <a:pt x="705434" y="5334"/>
                </a:lnTo>
                <a:lnTo>
                  <a:pt x="726948" y="19812"/>
                </a:lnTo>
                <a:lnTo>
                  <a:pt x="741426" y="41402"/>
                </a:lnTo>
                <a:lnTo>
                  <a:pt x="746760" y="67691"/>
                </a:lnTo>
                <a:lnTo>
                  <a:pt x="746760" y="608990"/>
                </a:lnTo>
                <a:lnTo>
                  <a:pt x="741426" y="635330"/>
                </a:lnTo>
                <a:lnTo>
                  <a:pt x="726948" y="656844"/>
                </a:lnTo>
                <a:lnTo>
                  <a:pt x="705434" y="671334"/>
                </a:lnTo>
                <a:lnTo>
                  <a:pt x="679094" y="676656"/>
                </a:lnTo>
                <a:lnTo>
                  <a:pt x="67665" y="676656"/>
                </a:lnTo>
                <a:lnTo>
                  <a:pt x="41325" y="671334"/>
                </a:lnTo>
                <a:lnTo>
                  <a:pt x="19812" y="656844"/>
                </a:lnTo>
                <a:lnTo>
                  <a:pt x="5321" y="635330"/>
                </a:lnTo>
                <a:lnTo>
                  <a:pt x="0" y="608990"/>
                </a:lnTo>
                <a:lnTo>
                  <a:pt x="0" y="67691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45915" y="2301343"/>
            <a:ext cx="4041012" cy="1046568"/>
          </a:xfrm>
          <a:custGeom>
            <a:avLst/>
            <a:gdLst/>
            <a:ahLst/>
            <a:cxnLst/>
            <a:rect l="l" t="t" r="r" b="b"/>
            <a:pathLst>
              <a:path w="4041775" h="919479">
                <a:moveTo>
                  <a:pt x="3949700" y="0"/>
                </a:moveTo>
                <a:lnTo>
                  <a:pt x="91948" y="0"/>
                </a:lnTo>
                <a:lnTo>
                  <a:pt x="56134" y="7239"/>
                </a:lnTo>
                <a:lnTo>
                  <a:pt x="26924" y="26924"/>
                </a:lnTo>
                <a:lnTo>
                  <a:pt x="7238" y="56134"/>
                </a:lnTo>
                <a:lnTo>
                  <a:pt x="0" y="91948"/>
                </a:lnTo>
                <a:lnTo>
                  <a:pt x="0" y="827024"/>
                </a:lnTo>
                <a:lnTo>
                  <a:pt x="7238" y="862838"/>
                </a:lnTo>
                <a:lnTo>
                  <a:pt x="26924" y="892048"/>
                </a:lnTo>
                <a:lnTo>
                  <a:pt x="56134" y="911733"/>
                </a:lnTo>
                <a:lnTo>
                  <a:pt x="91948" y="918972"/>
                </a:lnTo>
                <a:lnTo>
                  <a:pt x="3949700" y="918972"/>
                </a:lnTo>
                <a:lnTo>
                  <a:pt x="3985514" y="911733"/>
                </a:lnTo>
                <a:lnTo>
                  <a:pt x="4014724" y="892048"/>
                </a:lnTo>
                <a:lnTo>
                  <a:pt x="4034409" y="862838"/>
                </a:lnTo>
                <a:lnTo>
                  <a:pt x="4041647" y="827024"/>
                </a:lnTo>
                <a:lnTo>
                  <a:pt x="4041647" y="91948"/>
                </a:lnTo>
                <a:lnTo>
                  <a:pt x="4034409" y="56134"/>
                </a:lnTo>
                <a:lnTo>
                  <a:pt x="4014724" y="26924"/>
                </a:lnTo>
                <a:lnTo>
                  <a:pt x="3985514" y="7239"/>
                </a:lnTo>
                <a:lnTo>
                  <a:pt x="3949700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5914" y="2449829"/>
            <a:ext cx="4041775" cy="919480"/>
          </a:xfrm>
          <a:custGeom>
            <a:avLst/>
            <a:gdLst/>
            <a:ahLst/>
            <a:cxnLst/>
            <a:rect l="l" t="t" r="r" b="b"/>
            <a:pathLst>
              <a:path w="4041775" h="919479">
                <a:moveTo>
                  <a:pt x="0" y="91948"/>
                </a:moveTo>
                <a:lnTo>
                  <a:pt x="7238" y="56134"/>
                </a:lnTo>
                <a:lnTo>
                  <a:pt x="26924" y="26924"/>
                </a:lnTo>
                <a:lnTo>
                  <a:pt x="56134" y="7239"/>
                </a:lnTo>
                <a:lnTo>
                  <a:pt x="91948" y="0"/>
                </a:lnTo>
                <a:lnTo>
                  <a:pt x="3949700" y="0"/>
                </a:lnTo>
                <a:lnTo>
                  <a:pt x="3985514" y="7239"/>
                </a:lnTo>
                <a:lnTo>
                  <a:pt x="4014724" y="26924"/>
                </a:lnTo>
                <a:lnTo>
                  <a:pt x="4034409" y="56134"/>
                </a:lnTo>
                <a:lnTo>
                  <a:pt x="4041647" y="91948"/>
                </a:lnTo>
                <a:lnTo>
                  <a:pt x="4041647" y="827024"/>
                </a:lnTo>
                <a:lnTo>
                  <a:pt x="4034409" y="862838"/>
                </a:lnTo>
                <a:lnTo>
                  <a:pt x="4014724" y="892048"/>
                </a:lnTo>
                <a:lnTo>
                  <a:pt x="3985514" y="911733"/>
                </a:lnTo>
                <a:lnTo>
                  <a:pt x="3949700" y="918972"/>
                </a:lnTo>
                <a:lnTo>
                  <a:pt x="91948" y="918972"/>
                </a:lnTo>
                <a:lnTo>
                  <a:pt x="56134" y="911733"/>
                </a:lnTo>
                <a:lnTo>
                  <a:pt x="26924" y="892048"/>
                </a:lnTo>
                <a:lnTo>
                  <a:pt x="7238" y="862838"/>
                </a:lnTo>
                <a:lnTo>
                  <a:pt x="0" y="827024"/>
                </a:lnTo>
                <a:lnTo>
                  <a:pt x="0" y="91948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35976" y="2548001"/>
            <a:ext cx="111759" cy="1193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75453" y="2542794"/>
            <a:ext cx="733044" cy="7345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75453" y="2542794"/>
            <a:ext cx="733425" cy="734695"/>
          </a:xfrm>
          <a:custGeom>
            <a:avLst/>
            <a:gdLst/>
            <a:ahLst/>
            <a:cxnLst/>
            <a:rect l="l" t="t" r="r" b="b"/>
            <a:pathLst>
              <a:path w="733425" h="734695">
                <a:moveTo>
                  <a:pt x="0" y="73278"/>
                </a:moveTo>
                <a:lnTo>
                  <a:pt x="5715" y="44703"/>
                </a:lnTo>
                <a:lnTo>
                  <a:pt x="21462" y="21462"/>
                </a:lnTo>
                <a:lnTo>
                  <a:pt x="44704" y="5714"/>
                </a:lnTo>
                <a:lnTo>
                  <a:pt x="73279" y="0"/>
                </a:lnTo>
                <a:lnTo>
                  <a:pt x="659765" y="0"/>
                </a:lnTo>
                <a:lnTo>
                  <a:pt x="688340" y="5714"/>
                </a:lnTo>
                <a:lnTo>
                  <a:pt x="711581" y="21462"/>
                </a:lnTo>
                <a:lnTo>
                  <a:pt x="727329" y="44703"/>
                </a:lnTo>
                <a:lnTo>
                  <a:pt x="733044" y="73278"/>
                </a:lnTo>
                <a:lnTo>
                  <a:pt x="733044" y="661288"/>
                </a:lnTo>
                <a:lnTo>
                  <a:pt x="727329" y="689863"/>
                </a:lnTo>
                <a:lnTo>
                  <a:pt x="711581" y="713104"/>
                </a:lnTo>
                <a:lnTo>
                  <a:pt x="688340" y="728852"/>
                </a:lnTo>
                <a:lnTo>
                  <a:pt x="659765" y="734567"/>
                </a:lnTo>
                <a:lnTo>
                  <a:pt x="73279" y="734567"/>
                </a:lnTo>
                <a:lnTo>
                  <a:pt x="44704" y="728852"/>
                </a:lnTo>
                <a:lnTo>
                  <a:pt x="21462" y="713104"/>
                </a:lnTo>
                <a:lnTo>
                  <a:pt x="5715" y="689863"/>
                </a:lnTo>
                <a:lnTo>
                  <a:pt x="0" y="661288"/>
                </a:lnTo>
                <a:lnTo>
                  <a:pt x="0" y="73278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45914" y="3342181"/>
            <a:ext cx="4041013" cy="1289769"/>
          </a:xfrm>
          <a:custGeom>
            <a:avLst/>
            <a:gdLst/>
            <a:ahLst/>
            <a:cxnLst/>
            <a:rect l="l" t="t" r="r" b="b"/>
            <a:pathLst>
              <a:path w="4041775" h="919479">
                <a:moveTo>
                  <a:pt x="3949700" y="0"/>
                </a:moveTo>
                <a:lnTo>
                  <a:pt x="91948" y="0"/>
                </a:lnTo>
                <a:lnTo>
                  <a:pt x="56134" y="7238"/>
                </a:lnTo>
                <a:lnTo>
                  <a:pt x="26924" y="26924"/>
                </a:lnTo>
                <a:lnTo>
                  <a:pt x="7238" y="56134"/>
                </a:lnTo>
                <a:lnTo>
                  <a:pt x="0" y="91948"/>
                </a:lnTo>
                <a:lnTo>
                  <a:pt x="0" y="827024"/>
                </a:lnTo>
                <a:lnTo>
                  <a:pt x="7238" y="862838"/>
                </a:lnTo>
                <a:lnTo>
                  <a:pt x="26924" y="892048"/>
                </a:lnTo>
                <a:lnTo>
                  <a:pt x="56134" y="911733"/>
                </a:lnTo>
                <a:lnTo>
                  <a:pt x="91948" y="918972"/>
                </a:lnTo>
                <a:lnTo>
                  <a:pt x="3949700" y="918972"/>
                </a:lnTo>
                <a:lnTo>
                  <a:pt x="3985514" y="911733"/>
                </a:lnTo>
                <a:lnTo>
                  <a:pt x="4014724" y="892048"/>
                </a:lnTo>
                <a:lnTo>
                  <a:pt x="4034409" y="862838"/>
                </a:lnTo>
                <a:lnTo>
                  <a:pt x="4041647" y="827024"/>
                </a:lnTo>
                <a:lnTo>
                  <a:pt x="4041647" y="91948"/>
                </a:lnTo>
                <a:lnTo>
                  <a:pt x="4034409" y="56134"/>
                </a:lnTo>
                <a:lnTo>
                  <a:pt x="4014724" y="26924"/>
                </a:lnTo>
                <a:lnTo>
                  <a:pt x="3985514" y="7238"/>
                </a:lnTo>
                <a:lnTo>
                  <a:pt x="3949700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45914" y="3460241"/>
            <a:ext cx="4041775" cy="919480"/>
          </a:xfrm>
          <a:custGeom>
            <a:avLst/>
            <a:gdLst/>
            <a:ahLst/>
            <a:cxnLst/>
            <a:rect l="l" t="t" r="r" b="b"/>
            <a:pathLst>
              <a:path w="4041775" h="919479">
                <a:moveTo>
                  <a:pt x="0" y="91948"/>
                </a:moveTo>
                <a:lnTo>
                  <a:pt x="7238" y="56134"/>
                </a:lnTo>
                <a:lnTo>
                  <a:pt x="26924" y="26924"/>
                </a:lnTo>
                <a:lnTo>
                  <a:pt x="56134" y="7238"/>
                </a:lnTo>
                <a:lnTo>
                  <a:pt x="91948" y="0"/>
                </a:lnTo>
                <a:lnTo>
                  <a:pt x="3949700" y="0"/>
                </a:lnTo>
                <a:lnTo>
                  <a:pt x="3985514" y="7238"/>
                </a:lnTo>
                <a:lnTo>
                  <a:pt x="4014724" y="26924"/>
                </a:lnTo>
                <a:lnTo>
                  <a:pt x="4034409" y="56134"/>
                </a:lnTo>
                <a:lnTo>
                  <a:pt x="4041647" y="91948"/>
                </a:lnTo>
                <a:lnTo>
                  <a:pt x="4041647" y="827024"/>
                </a:lnTo>
                <a:lnTo>
                  <a:pt x="4034409" y="862838"/>
                </a:lnTo>
                <a:lnTo>
                  <a:pt x="4014724" y="892048"/>
                </a:lnTo>
                <a:lnTo>
                  <a:pt x="3985514" y="911733"/>
                </a:lnTo>
                <a:lnTo>
                  <a:pt x="3949700" y="918972"/>
                </a:lnTo>
                <a:lnTo>
                  <a:pt x="91948" y="918972"/>
                </a:lnTo>
                <a:lnTo>
                  <a:pt x="56134" y="911733"/>
                </a:lnTo>
                <a:lnTo>
                  <a:pt x="26924" y="892048"/>
                </a:lnTo>
                <a:lnTo>
                  <a:pt x="7238" y="862838"/>
                </a:lnTo>
                <a:lnTo>
                  <a:pt x="0" y="827024"/>
                </a:lnTo>
                <a:lnTo>
                  <a:pt x="0" y="91948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638035" y="2441320"/>
            <a:ext cx="2715643" cy="18103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320">
              <a:lnSpc>
                <a:spcPct val="111100"/>
              </a:lnSpc>
              <a:spcBef>
                <a:spcPts val="100"/>
              </a:spcBef>
            </a:pPr>
            <a:r>
              <a:rPr sz="1200" b="1" spc="-100" dirty="0">
                <a:latin typeface="Georgia"/>
                <a:cs typeface="Georgia"/>
              </a:rPr>
              <a:t>E2.Communication </a:t>
            </a:r>
            <a:r>
              <a:rPr sz="1200" b="1" spc="-75" dirty="0">
                <a:latin typeface="Georgia"/>
                <a:cs typeface="Georgia"/>
              </a:rPr>
              <a:t>en </a:t>
            </a:r>
            <a:r>
              <a:rPr sz="1200" b="1" spc="-65" dirty="0">
                <a:latin typeface="Georgia"/>
                <a:cs typeface="Georgia"/>
              </a:rPr>
              <a:t>langue</a:t>
            </a:r>
            <a:r>
              <a:rPr sz="1200" b="1" spc="-250" dirty="0">
                <a:latin typeface="Georgia"/>
                <a:cs typeface="Georgia"/>
              </a:rPr>
              <a:t> </a:t>
            </a:r>
            <a:r>
              <a:rPr sz="1200" b="1" spc="-180" dirty="0">
                <a:latin typeface="Georgia"/>
                <a:cs typeface="Georgia"/>
              </a:rPr>
              <a:t>étran </a:t>
            </a:r>
            <a:r>
              <a:rPr sz="1200" b="1" spc="-170" dirty="0">
                <a:latin typeface="Georgia"/>
                <a:cs typeface="Georgia"/>
              </a:rPr>
              <a:t>gère</a:t>
            </a:r>
            <a:r>
              <a:rPr sz="1200" b="1" spc="-254" baseline="-6944" dirty="0">
                <a:solidFill>
                  <a:srgbClr val="3D3D3D"/>
                </a:solidFill>
                <a:latin typeface="Georgia"/>
                <a:cs typeface="Georgia"/>
              </a:rPr>
              <a:t>13  </a:t>
            </a:r>
            <a:r>
              <a:rPr sz="1200" b="1" spc="-170" dirty="0">
                <a:latin typeface="Georgia"/>
                <a:cs typeface="Georgia"/>
              </a:rPr>
              <a:t>LV1</a:t>
            </a:r>
            <a:endParaRPr sz="1200" dirty="0">
              <a:latin typeface="Georgia"/>
              <a:cs typeface="Georgia"/>
            </a:endParaRPr>
          </a:p>
          <a:p>
            <a:pPr marL="83820" indent="-71120">
              <a:lnSpc>
                <a:spcPct val="100000"/>
              </a:lnSpc>
              <a:spcBef>
                <a:spcPts val="620"/>
              </a:spcBef>
              <a:buSzPct val="91666"/>
              <a:buFont typeface="Georgia"/>
              <a:buChar char="•"/>
              <a:tabLst>
                <a:tab pos="84455" algn="l"/>
              </a:tabLst>
            </a:pPr>
            <a:r>
              <a:rPr sz="1200" b="1" spc="-90" dirty="0">
                <a:solidFill>
                  <a:srgbClr val="FFFFFF"/>
                </a:solidFill>
                <a:latin typeface="Georgia"/>
                <a:cs typeface="Georgia"/>
              </a:rPr>
              <a:t>Durée </a:t>
            </a:r>
            <a:r>
              <a:rPr sz="1200" b="1" spc="-170" dirty="0">
                <a:solidFill>
                  <a:srgbClr val="FFFFFF"/>
                </a:solidFill>
                <a:latin typeface="Georgia"/>
                <a:cs typeface="Georgia"/>
              </a:rPr>
              <a:t>30 </a:t>
            </a:r>
            <a:r>
              <a:rPr sz="1200" b="1" spc="-60" dirty="0">
                <a:solidFill>
                  <a:srgbClr val="FFFFFF"/>
                </a:solidFill>
                <a:latin typeface="Georgia"/>
                <a:cs typeface="Georgia"/>
              </a:rPr>
              <a:t>min </a:t>
            </a:r>
            <a:r>
              <a:rPr sz="1200" b="1" spc="-95" dirty="0">
                <a:solidFill>
                  <a:srgbClr val="FFFFFF"/>
                </a:solidFill>
                <a:latin typeface="Georgia"/>
                <a:cs typeface="Georgia"/>
              </a:rPr>
              <a:t>+30</a:t>
            </a:r>
            <a:r>
              <a:rPr sz="1200" b="1" spc="-2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Georgia"/>
                <a:cs typeface="Georgia"/>
              </a:rPr>
              <a:t>min</a:t>
            </a:r>
            <a:endParaRPr sz="1200" dirty="0">
              <a:latin typeface="Georgia"/>
              <a:cs typeface="Georgia"/>
            </a:endParaRPr>
          </a:p>
          <a:p>
            <a:pPr marL="83820" indent="-71120">
              <a:lnSpc>
                <a:spcPct val="100000"/>
              </a:lnSpc>
              <a:spcBef>
                <a:spcPts val="100"/>
              </a:spcBef>
              <a:buSzPct val="89285"/>
              <a:buFont typeface="Georgia"/>
              <a:buChar char="•"/>
              <a:tabLst>
                <a:tab pos="84455" algn="l"/>
              </a:tabLst>
            </a:pPr>
            <a:r>
              <a:rPr sz="1400" b="1" spc="-60" dirty="0">
                <a:solidFill>
                  <a:srgbClr val="FFFFFF"/>
                </a:solidFill>
                <a:latin typeface="Georgia"/>
                <a:cs typeface="Georgia"/>
              </a:rPr>
              <a:t>Coefficient</a:t>
            </a:r>
            <a:r>
              <a:rPr sz="1400" b="1" spc="-105" dirty="0">
                <a:solidFill>
                  <a:srgbClr val="FFFFFF"/>
                </a:solidFill>
                <a:latin typeface="Georgia"/>
                <a:cs typeface="Georgia"/>
              </a:rPr>
              <a:t> 3</a:t>
            </a:r>
            <a:endParaRPr sz="1400" dirty="0">
              <a:latin typeface="Georgia"/>
              <a:cs typeface="Georgia"/>
            </a:endParaRPr>
          </a:p>
          <a:p>
            <a:pPr marL="12700" marR="5080">
              <a:lnSpc>
                <a:spcPts val="1600"/>
              </a:lnSpc>
              <a:spcBef>
                <a:spcPts val="1080"/>
              </a:spcBef>
            </a:pPr>
            <a:r>
              <a:rPr sz="1400" b="1" spc="-80" dirty="0">
                <a:latin typeface="Trebuchet MS"/>
                <a:cs typeface="Trebuchet MS"/>
              </a:rPr>
              <a:t>E4.Relation</a:t>
            </a:r>
            <a:r>
              <a:rPr sz="1400" b="1" spc="-200" dirty="0">
                <a:latin typeface="Trebuchet MS"/>
                <a:cs typeface="Trebuchet MS"/>
              </a:rPr>
              <a:t> </a:t>
            </a:r>
            <a:r>
              <a:rPr sz="1400" b="1" spc="-80" dirty="0">
                <a:latin typeface="Trebuchet MS"/>
                <a:cs typeface="Trebuchet MS"/>
              </a:rPr>
              <a:t>client</a:t>
            </a:r>
            <a:r>
              <a:rPr sz="1400" b="1" spc="-195" dirty="0">
                <a:latin typeface="Trebuchet MS"/>
                <a:cs typeface="Trebuchet MS"/>
              </a:rPr>
              <a:t> </a:t>
            </a:r>
            <a:r>
              <a:rPr sz="1400" b="1" spc="-70" dirty="0">
                <a:latin typeface="Trebuchet MS"/>
                <a:cs typeface="Trebuchet MS"/>
              </a:rPr>
              <a:t>et</a:t>
            </a:r>
            <a:r>
              <a:rPr sz="1400" b="1" spc="-160" dirty="0">
                <a:latin typeface="Trebuchet MS"/>
                <a:cs typeface="Trebuchet MS"/>
              </a:rPr>
              <a:t> </a:t>
            </a:r>
            <a:r>
              <a:rPr sz="1400" b="1" spc="-75" dirty="0" err="1">
                <a:latin typeface="Trebuchet MS"/>
                <a:cs typeface="Trebuchet MS"/>
              </a:rPr>
              <a:t>négociation-vente</a:t>
            </a:r>
            <a:r>
              <a:rPr sz="1400" b="1" spc="-75" dirty="0">
                <a:latin typeface="Trebuchet MS"/>
                <a:cs typeface="Trebuchet MS"/>
              </a:rPr>
              <a:t>  </a:t>
            </a:r>
            <a:r>
              <a:rPr sz="1400" b="1" spc="-105" dirty="0">
                <a:latin typeface="Trebuchet MS"/>
                <a:cs typeface="Trebuchet MS"/>
              </a:rPr>
              <a:t>CCF</a:t>
            </a:r>
            <a:r>
              <a:rPr lang="fr-FR" sz="1400" b="1" spc="-105" dirty="0">
                <a:latin typeface="Trebuchet MS"/>
                <a:cs typeface="Trebuchet MS"/>
              </a:rPr>
              <a:t>     </a:t>
            </a:r>
            <a:r>
              <a:rPr lang="fr-FR" sz="1400" b="1" spc="-105" dirty="0" err="1">
                <a:latin typeface="Trebuchet MS"/>
                <a:cs typeface="Trebuchet MS"/>
              </a:rPr>
              <a:t>Coeffficient</a:t>
            </a:r>
            <a:r>
              <a:rPr lang="fr-FR" sz="1400" b="1" spc="-105" dirty="0">
                <a:latin typeface="Trebuchet MS"/>
                <a:cs typeface="Trebuchet MS"/>
              </a:rPr>
              <a:t> 5</a:t>
            </a:r>
          </a:p>
          <a:p>
            <a:pPr marL="12700" marR="5080">
              <a:lnSpc>
                <a:spcPts val="1600"/>
              </a:lnSpc>
              <a:spcBef>
                <a:spcPts val="1080"/>
              </a:spcBef>
            </a:pPr>
            <a:r>
              <a:rPr sz="1400" dirty="0" err="1">
                <a:solidFill>
                  <a:srgbClr val="FFFFFF"/>
                </a:solidFill>
                <a:latin typeface="Trebuchet MS"/>
                <a:cs typeface="Trebuchet MS"/>
              </a:rPr>
              <a:t>Durée</a:t>
            </a:r>
            <a:r>
              <a:rPr lang="fr-FR" sz="1400" dirty="0">
                <a:solidFill>
                  <a:srgbClr val="FFFFFF"/>
                </a:solidFill>
                <a:latin typeface="Trebuchet MS"/>
                <a:cs typeface="Trebuchet MS"/>
              </a:rPr>
              <a:t> :</a:t>
            </a:r>
            <a:r>
              <a:rPr sz="14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fr-FR" sz="1400" spc="-175" dirty="0">
                <a:solidFill>
                  <a:srgbClr val="FFFFFF"/>
                </a:solidFill>
                <a:latin typeface="Trebuchet MS"/>
                <a:cs typeface="Trebuchet MS"/>
              </a:rPr>
              <a:t> évaluation    régulière + 20 min</a:t>
            </a:r>
          </a:p>
        </p:txBody>
      </p:sp>
      <p:sp>
        <p:nvSpPr>
          <p:cNvPr id="28" name="object 28"/>
          <p:cNvSpPr/>
          <p:nvPr/>
        </p:nvSpPr>
        <p:spPr>
          <a:xfrm>
            <a:off x="4737353" y="3551682"/>
            <a:ext cx="809244" cy="7345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37353" y="3551682"/>
            <a:ext cx="809625" cy="734695"/>
          </a:xfrm>
          <a:custGeom>
            <a:avLst/>
            <a:gdLst/>
            <a:ahLst/>
            <a:cxnLst/>
            <a:rect l="l" t="t" r="r" b="b"/>
            <a:pathLst>
              <a:path w="809625" h="734695">
                <a:moveTo>
                  <a:pt x="0" y="73405"/>
                </a:moveTo>
                <a:lnTo>
                  <a:pt x="5715" y="44830"/>
                </a:lnTo>
                <a:lnTo>
                  <a:pt x="21462" y="21462"/>
                </a:lnTo>
                <a:lnTo>
                  <a:pt x="44831" y="5714"/>
                </a:lnTo>
                <a:lnTo>
                  <a:pt x="73406" y="0"/>
                </a:lnTo>
                <a:lnTo>
                  <a:pt x="735838" y="0"/>
                </a:lnTo>
                <a:lnTo>
                  <a:pt x="764413" y="5714"/>
                </a:lnTo>
                <a:lnTo>
                  <a:pt x="787781" y="21462"/>
                </a:lnTo>
                <a:lnTo>
                  <a:pt x="803529" y="44830"/>
                </a:lnTo>
                <a:lnTo>
                  <a:pt x="809244" y="73405"/>
                </a:lnTo>
                <a:lnTo>
                  <a:pt x="809244" y="661161"/>
                </a:lnTo>
                <a:lnTo>
                  <a:pt x="803529" y="689736"/>
                </a:lnTo>
                <a:lnTo>
                  <a:pt x="787781" y="713104"/>
                </a:lnTo>
                <a:lnTo>
                  <a:pt x="764413" y="728852"/>
                </a:lnTo>
                <a:lnTo>
                  <a:pt x="735838" y="734567"/>
                </a:lnTo>
                <a:lnTo>
                  <a:pt x="73406" y="734567"/>
                </a:lnTo>
                <a:lnTo>
                  <a:pt x="44831" y="728852"/>
                </a:lnTo>
                <a:lnTo>
                  <a:pt x="21462" y="713104"/>
                </a:lnTo>
                <a:lnTo>
                  <a:pt x="5715" y="689736"/>
                </a:lnTo>
                <a:lnTo>
                  <a:pt x="0" y="661161"/>
                </a:lnTo>
                <a:lnTo>
                  <a:pt x="0" y="7340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45914" y="4470653"/>
            <a:ext cx="4041775" cy="919480"/>
          </a:xfrm>
          <a:custGeom>
            <a:avLst/>
            <a:gdLst/>
            <a:ahLst/>
            <a:cxnLst/>
            <a:rect l="l" t="t" r="r" b="b"/>
            <a:pathLst>
              <a:path w="4041775" h="919479">
                <a:moveTo>
                  <a:pt x="3949700" y="0"/>
                </a:moveTo>
                <a:lnTo>
                  <a:pt x="91948" y="0"/>
                </a:lnTo>
                <a:lnTo>
                  <a:pt x="56134" y="7239"/>
                </a:lnTo>
                <a:lnTo>
                  <a:pt x="26924" y="26924"/>
                </a:lnTo>
                <a:lnTo>
                  <a:pt x="7238" y="56134"/>
                </a:lnTo>
                <a:lnTo>
                  <a:pt x="0" y="91948"/>
                </a:lnTo>
                <a:lnTo>
                  <a:pt x="0" y="827024"/>
                </a:lnTo>
                <a:lnTo>
                  <a:pt x="7238" y="862838"/>
                </a:lnTo>
                <a:lnTo>
                  <a:pt x="26924" y="892048"/>
                </a:lnTo>
                <a:lnTo>
                  <a:pt x="56134" y="911733"/>
                </a:lnTo>
                <a:lnTo>
                  <a:pt x="91948" y="918972"/>
                </a:lnTo>
                <a:lnTo>
                  <a:pt x="3949700" y="918972"/>
                </a:lnTo>
                <a:lnTo>
                  <a:pt x="3985514" y="911733"/>
                </a:lnTo>
                <a:lnTo>
                  <a:pt x="4014724" y="892048"/>
                </a:lnTo>
                <a:lnTo>
                  <a:pt x="4034409" y="862838"/>
                </a:lnTo>
                <a:lnTo>
                  <a:pt x="4041647" y="827024"/>
                </a:lnTo>
                <a:lnTo>
                  <a:pt x="4041647" y="91948"/>
                </a:lnTo>
                <a:lnTo>
                  <a:pt x="4034409" y="56134"/>
                </a:lnTo>
                <a:lnTo>
                  <a:pt x="4014724" y="26924"/>
                </a:lnTo>
                <a:lnTo>
                  <a:pt x="3985514" y="7239"/>
                </a:lnTo>
                <a:lnTo>
                  <a:pt x="3949700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45914" y="4470653"/>
            <a:ext cx="4041775" cy="919480"/>
          </a:xfrm>
          <a:custGeom>
            <a:avLst/>
            <a:gdLst/>
            <a:ahLst/>
            <a:cxnLst/>
            <a:rect l="l" t="t" r="r" b="b"/>
            <a:pathLst>
              <a:path w="4041775" h="919479">
                <a:moveTo>
                  <a:pt x="0" y="91948"/>
                </a:moveTo>
                <a:lnTo>
                  <a:pt x="7238" y="56134"/>
                </a:lnTo>
                <a:lnTo>
                  <a:pt x="26924" y="26924"/>
                </a:lnTo>
                <a:lnTo>
                  <a:pt x="56134" y="7239"/>
                </a:lnTo>
                <a:lnTo>
                  <a:pt x="91948" y="0"/>
                </a:lnTo>
                <a:lnTo>
                  <a:pt x="3949700" y="0"/>
                </a:lnTo>
                <a:lnTo>
                  <a:pt x="3985514" y="7239"/>
                </a:lnTo>
                <a:lnTo>
                  <a:pt x="4014724" y="26924"/>
                </a:lnTo>
                <a:lnTo>
                  <a:pt x="4034409" y="56134"/>
                </a:lnTo>
                <a:lnTo>
                  <a:pt x="4041647" y="91948"/>
                </a:lnTo>
                <a:lnTo>
                  <a:pt x="4041647" y="827024"/>
                </a:lnTo>
                <a:lnTo>
                  <a:pt x="4034409" y="862838"/>
                </a:lnTo>
                <a:lnTo>
                  <a:pt x="4014724" y="892048"/>
                </a:lnTo>
                <a:lnTo>
                  <a:pt x="3985514" y="911733"/>
                </a:lnTo>
                <a:lnTo>
                  <a:pt x="3949700" y="918972"/>
                </a:lnTo>
                <a:lnTo>
                  <a:pt x="91948" y="918972"/>
                </a:lnTo>
                <a:lnTo>
                  <a:pt x="56134" y="911733"/>
                </a:lnTo>
                <a:lnTo>
                  <a:pt x="26924" y="892048"/>
                </a:lnTo>
                <a:lnTo>
                  <a:pt x="7238" y="862838"/>
                </a:lnTo>
                <a:lnTo>
                  <a:pt x="0" y="827024"/>
                </a:lnTo>
                <a:lnTo>
                  <a:pt x="0" y="91948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588253" y="4467225"/>
            <a:ext cx="24390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35" dirty="0">
                <a:latin typeface="Georgia"/>
                <a:cs typeface="Georgia"/>
              </a:rPr>
              <a:t>E6.Relation </a:t>
            </a:r>
            <a:r>
              <a:rPr sz="1400" b="1" spc="-90" dirty="0">
                <a:latin typeface="Georgia"/>
                <a:cs typeface="Georgia"/>
              </a:rPr>
              <a:t>client </a:t>
            </a:r>
            <a:r>
              <a:rPr sz="1400" b="1" spc="-60" dirty="0">
                <a:latin typeface="Georgia"/>
                <a:cs typeface="Georgia"/>
              </a:rPr>
              <a:t>et</a:t>
            </a:r>
            <a:r>
              <a:rPr sz="1400" b="1" spc="-160" dirty="0">
                <a:latin typeface="Georgia"/>
                <a:cs typeface="Georgia"/>
              </a:rPr>
              <a:t> </a:t>
            </a:r>
            <a:r>
              <a:rPr sz="1400" b="1" spc="-120" dirty="0">
                <a:latin typeface="Georgia"/>
                <a:cs typeface="Georgia"/>
              </a:rPr>
              <a:t>animation</a:t>
            </a:r>
            <a:endParaRPr sz="1400" dirty="0">
              <a:latin typeface="Georgia"/>
              <a:cs typeface="Georg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377176" y="4670361"/>
            <a:ext cx="3416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4" dirty="0">
                <a:latin typeface="Georgia"/>
                <a:cs typeface="Georgia"/>
              </a:rPr>
              <a:t>CCF</a:t>
            </a:r>
            <a:endParaRPr sz="1400" dirty="0">
              <a:latin typeface="Georgia"/>
              <a:cs typeface="Georg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588253" y="4596071"/>
            <a:ext cx="1480441" cy="749564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400" b="1" spc="-75" dirty="0">
                <a:latin typeface="Georgia"/>
                <a:cs typeface="Georgia"/>
              </a:rPr>
              <a:t>de</a:t>
            </a:r>
            <a:r>
              <a:rPr sz="1400" b="1" spc="35" dirty="0">
                <a:latin typeface="Georgia"/>
                <a:cs typeface="Georgia"/>
              </a:rPr>
              <a:t> </a:t>
            </a:r>
            <a:r>
              <a:rPr sz="1400" b="1" spc="-140" dirty="0">
                <a:latin typeface="Georgia"/>
                <a:cs typeface="Georgia"/>
              </a:rPr>
              <a:t>réseaux</a:t>
            </a:r>
            <a:endParaRPr sz="1400" dirty="0">
              <a:latin typeface="Georgia"/>
              <a:cs typeface="Georgia"/>
            </a:endParaRPr>
          </a:p>
          <a:p>
            <a:pPr marL="83820" indent="-71120">
              <a:lnSpc>
                <a:spcPct val="100000"/>
              </a:lnSpc>
              <a:spcBef>
                <a:spcPts val="500"/>
              </a:spcBef>
              <a:buSzPct val="91666"/>
              <a:buFont typeface="Georgia"/>
              <a:buChar char="•"/>
              <a:tabLst>
                <a:tab pos="84455" algn="l"/>
              </a:tabLst>
            </a:pPr>
            <a:r>
              <a:rPr sz="1200" dirty="0" err="1">
                <a:solidFill>
                  <a:srgbClr val="FFFFFF"/>
                </a:solidFill>
                <a:latin typeface="Trebuchet MS"/>
                <a:cs typeface="Trebuchet MS"/>
              </a:rPr>
              <a:t>Durée</a:t>
            </a:r>
            <a:r>
              <a:rPr sz="12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fr-FR" sz="1200" spc="-204" dirty="0">
                <a:solidFill>
                  <a:srgbClr val="FFFFFF"/>
                </a:solidFill>
                <a:latin typeface="Trebuchet MS"/>
                <a:cs typeface="Trebuchet MS"/>
              </a:rPr>
              <a:t> : 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40</a:t>
            </a:r>
            <a:r>
              <a:rPr sz="12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Trebuchet MS"/>
                <a:cs typeface="Trebuchet MS"/>
              </a:rPr>
              <a:t>min</a:t>
            </a:r>
            <a:endParaRPr sz="1200" dirty="0">
              <a:latin typeface="Trebuchet MS"/>
              <a:cs typeface="Trebuchet MS"/>
            </a:endParaRPr>
          </a:p>
          <a:p>
            <a:pPr marL="83820" indent="-71120">
              <a:lnSpc>
                <a:spcPct val="100000"/>
              </a:lnSpc>
              <a:spcBef>
                <a:spcPts val="100"/>
              </a:spcBef>
              <a:buSzPct val="91666"/>
              <a:buFont typeface="Georgia"/>
              <a:buChar char="•"/>
              <a:tabLst>
                <a:tab pos="84455" algn="l"/>
              </a:tabLst>
            </a:pPr>
            <a:r>
              <a:rPr sz="1200" spc="-30" dirty="0">
                <a:solidFill>
                  <a:srgbClr val="FFFFFF"/>
                </a:solidFill>
                <a:latin typeface="Trebuchet MS"/>
                <a:cs typeface="Trebuchet MS"/>
              </a:rPr>
              <a:t>Coefficient</a:t>
            </a:r>
            <a:r>
              <a:rPr sz="12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737353" y="4562094"/>
            <a:ext cx="809244" cy="7345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737353" y="4562094"/>
            <a:ext cx="809625" cy="734695"/>
          </a:xfrm>
          <a:custGeom>
            <a:avLst/>
            <a:gdLst/>
            <a:ahLst/>
            <a:cxnLst/>
            <a:rect l="l" t="t" r="r" b="b"/>
            <a:pathLst>
              <a:path w="809625" h="734695">
                <a:moveTo>
                  <a:pt x="0" y="73405"/>
                </a:moveTo>
                <a:lnTo>
                  <a:pt x="5715" y="44830"/>
                </a:lnTo>
                <a:lnTo>
                  <a:pt x="21462" y="21462"/>
                </a:lnTo>
                <a:lnTo>
                  <a:pt x="44831" y="5714"/>
                </a:lnTo>
                <a:lnTo>
                  <a:pt x="73406" y="0"/>
                </a:lnTo>
                <a:lnTo>
                  <a:pt x="735838" y="0"/>
                </a:lnTo>
                <a:lnTo>
                  <a:pt x="764413" y="5714"/>
                </a:lnTo>
                <a:lnTo>
                  <a:pt x="787781" y="21462"/>
                </a:lnTo>
                <a:lnTo>
                  <a:pt x="803529" y="44830"/>
                </a:lnTo>
                <a:lnTo>
                  <a:pt x="809244" y="73405"/>
                </a:lnTo>
                <a:lnTo>
                  <a:pt x="809244" y="661161"/>
                </a:lnTo>
                <a:lnTo>
                  <a:pt x="803529" y="689736"/>
                </a:lnTo>
                <a:lnTo>
                  <a:pt x="787781" y="713104"/>
                </a:lnTo>
                <a:lnTo>
                  <a:pt x="764413" y="728852"/>
                </a:lnTo>
                <a:lnTo>
                  <a:pt x="735838" y="734567"/>
                </a:lnTo>
                <a:lnTo>
                  <a:pt x="73406" y="734567"/>
                </a:lnTo>
                <a:lnTo>
                  <a:pt x="44831" y="728852"/>
                </a:lnTo>
                <a:lnTo>
                  <a:pt x="21462" y="713104"/>
                </a:lnTo>
                <a:lnTo>
                  <a:pt x="5715" y="689736"/>
                </a:lnTo>
                <a:lnTo>
                  <a:pt x="0" y="661161"/>
                </a:lnTo>
                <a:lnTo>
                  <a:pt x="0" y="7340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5914" y="5481065"/>
            <a:ext cx="4041775" cy="917575"/>
          </a:xfrm>
          <a:custGeom>
            <a:avLst/>
            <a:gdLst/>
            <a:ahLst/>
            <a:cxnLst/>
            <a:rect l="l" t="t" r="r" b="b"/>
            <a:pathLst>
              <a:path w="4041775" h="917575">
                <a:moveTo>
                  <a:pt x="3949954" y="0"/>
                </a:moveTo>
                <a:lnTo>
                  <a:pt x="91694" y="0"/>
                </a:lnTo>
                <a:lnTo>
                  <a:pt x="56007" y="7239"/>
                </a:lnTo>
                <a:lnTo>
                  <a:pt x="26797" y="26797"/>
                </a:lnTo>
                <a:lnTo>
                  <a:pt x="7238" y="56007"/>
                </a:lnTo>
                <a:lnTo>
                  <a:pt x="0" y="91694"/>
                </a:lnTo>
                <a:lnTo>
                  <a:pt x="0" y="825703"/>
                </a:lnTo>
                <a:lnTo>
                  <a:pt x="7238" y="861415"/>
                </a:lnTo>
                <a:lnTo>
                  <a:pt x="26797" y="890574"/>
                </a:lnTo>
                <a:lnTo>
                  <a:pt x="56007" y="910234"/>
                </a:lnTo>
                <a:lnTo>
                  <a:pt x="91694" y="917448"/>
                </a:lnTo>
                <a:lnTo>
                  <a:pt x="3949954" y="917448"/>
                </a:lnTo>
                <a:lnTo>
                  <a:pt x="3985641" y="910234"/>
                </a:lnTo>
                <a:lnTo>
                  <a:pt x="4014851" y="890574"/>
                </a:lnTo>
                <a:lnTo>
                  <a:pt x="4034409" y="861415"/>
                </a:lnTo>
                <a:lnTo>
                  <a:pt x="4041647" y="825703"/>
                </a:lnTo>
                <a:lnTo>
                  <a:pt x="4041647" y="91694"/>
                </a:lnTo>
                <a:lnTo>
                  <a:pt x="4034409" y="56007"/>
                </a:lnTo>
                <a:lnTo>
                  <a:pt x="4014851" y="26797"/>
                </a:lnTo>
                <a:lnTo>
                  <a:pt x="3985641" y="7239"/>
                </a:lnTo>
                <a:lnTo>
                  <a:pt x="3949954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45914" y="5481065"/>
            <a:ext cx="4041775" cy="917575"/>
          </a:xfrm>
          <a:custGeom>
            <a:avLst/>
            <a:gdLst/>
            <a:ahLst/>
            <a:cxnLst/>
            <a:rect l="l" t="t" r="r" b="b"/>
            <a:pathLst>
              <a:path w="4041775" h="917575">
                <a:moveTo>
                  <a:pt x="0" y="91694"/>
                </a:moveTo>
                <a:lnTo>
                  <a:pt x="7238" y="56007"/>
                </a:lnTo>
                <a:lnTo>
                  <a:pt x="26797" y="26797"/>
                </a:lnTo>
                <a:lnTo>
                  <a:pt x="56007" y="7239"/>
                </a:lnTo>
                <a:lnTo>
                  <a:pt x="91694" y="0"/>
                </a:lnTo>
                <a:lnTo>
                  <a:pt x="3949954" y="0"/>
                </a:lnTo>
                <a:lnTo>
                  <a:pt x="3985641" y="7239"/>
                </a:lnTo>
                <a:lnTo>
                  <a:pt x="4014851" y="26797"/>
                </a:lnTo>
                <a:lnTo>
                  <a:pt x="4034409" y="56007"/>
                </a:lnTo>
                <a:lnTo>
                  <a:pt x="4041647" y="91694"/>
                </a:lnTo>
                <a:lnTo>
                  <a:pt x="4041647" y="825703"/>
                </a:lnTo>
                <a:lnTo>
                  <a:pt x="4034409" y="861415"/>
                </a:lnTo>
                <a:lnTo>
                  <a:pt x="4014851" y="890574"/>
                </a:lnTo>
                <a:lnTo>
                  <a:pt x="3985641" y="910234"/>
                </a:lnTo>
                <a:lnTo>
                  <a:pt x="3949954" y="917448"/>
                </a:lnTo>
                <a:lnTo>
                  <a:pt x="91694" y="917448"/>
                </a:lnTo>
                <a:lnTo>
                  <a:pt x="56007" y="910234"/>
                </a:lnTo>
                <a:lnTo>
                  <a:pt x="26797" y="890574"/>
                </a:lnTo>
                <a:lnTo>
                  <a:pt x="7238" y="861415"/>
                </a:lnTo>
                <a:lnTo>
                  <a:pt x="0" y="825703"/>
                </a:lnTo>
                <a:lnTo>
                  <a:pt x="0" y="9169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588253" y="5600065"/>
            <a:ext cx="2765425" cy="62039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ct val="89400"/>
              </a:lnSpc>
              <a:spcBef>
                <a:spcPts val="275"/>
              </a:spcBef>
            </a:pPr>
            <a:r>
              <a:rPr sz="1400" spc="-75" dirty="0">
                <a:latin typeface="Trebuchet MS"/>
                <a:cs typeface="Trebuchet MS"/>
              </a:rPr>
              <a:t>EF1.Epreuve </a:t>
            </a:r>
            <a:r>
              <a:rPr sz="1400" spc="-60" dirty="0">
                <a:latin typeface="Trebuchet MS"/>
                <a:cs typeface="Trebuchet MS"/>
              </a:rPr>
              <a:t>facultative </a:t>
            </a:r>
            <a:r>
              <a:rPr sz="1400" spc="25" dirty="0">
                <a:latin typeface="Trebuchet MS"/>
                <a:cs typeface="Trebuchet MS"/>
              </a:rPr>
              <a:t>de  </a:t>
            </a:r>
            <a:r>
              <a:rPr sz="1400" spc="-25" dirty="0">
                <a:latin typeface="Trebuchet MS"/>
                <a:cs typeface="Trebuchet MS"/>
              </a:rPr>
              <a:t>Communication</a:t>
            </a:r>
            <a:r>
              <a:rPr sz="1400" spc="-204" dirty="0">
                <a:latin typeface="Trebuchet MS"/>
                <a:cs typeface="Trebuchet MS"/>
              </a:rPr>
              <a:t> </a:t>
            </a:r>
            <a:r>
              <a:rPr sz="1400" spc="5" dirty="0">
                <a:latin typeface="Trebuchet MS"/>
                <a:cs typeface="Trebuchet MS"/>
              </a:rPr>
              <a:t>en</a:t>
            </a:r>
            <a:r>
              <a:rPr sz="1400" spc="-22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langue</a:t>
            </a:r>
            <a:r>
              <a:rPr sz="1400" spc="-240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étrangère  </a:t>
            </a:r>
            <a:r>
              <a:rPr sz="1400" spc="-100" dirty="0">
                <a:latin typeface="Trebuchet MS"/>
                <a:cs typeface="Trebuchet MS"/>
              </a:rPr>
              <a:t>LV2</a:t>
            </a:r>
            <a:r>
              <a:rPr sz="1400" spc="-250" dirty="0"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lang="fr-FR" sz="14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20</a:t>
            </a:r>
            <a:r>
              <a:rPr sz="14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min</a:t>
            </a:r>
            <a:r>
              <a:rPr sz="14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Trebuchet MS"/>
                <a:cs typeface="Trebuchet MS"/>
              </a:rPr>
              <a:t>+20</a:t>
            </a:r>
            <a:r>
              <a:rPr sz="1400" spc="-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min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775453" y="5572505"/>
            <a:ext cx="733044" cy="7345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775453" y="5572505"/>
            <a:ext cx="733425" cy="734695"/>
          </a:xfrm>
          <a:custGeom>
            <a:avLst/>
            <a:gdLst/>
            <a:ahLst/>
            <a:cxnLst/>
            <a:rect l="l" t="t" r="r" b="b"/>
            <a:pathLst>
              <a:path w="733425" h="734695">
                <a:moveTo>
                  <a:pt x="0" y="73304"/>
                </a:moveTo>
                <a:lnTo>
                  <a:pt x="5715" y="44767"/>
                </a:lnTo>
                <a:lnTo>
                  <a:pt x="21462" y="21463"/>
                </a:lnTo>
                <a:lnTo>
                  <a:pt x="44704" y="5715"/>
                </a:lnTo>
                <a:lnTo>
                  <a:pt x="73279" y="0"/>
                </a:lnTo>
                <a:lnTo>
                  <a:pt x="659765" y="0"/>
                </a:lnTo>
                <a:lnTo>
                  <a:pt x="688340" y="5715"/>
                </a:lnTo>
                <a:lnTo>
                  <a:pt x="711581" y="21463"/>
                </a:lnTo>
                <a:lnTo>
                  <a:pt x="727329" y="44767"/>
                </a:lnTo>
                <a:lnTo>
                  <a:pt x="733044" y="73304"/>
                </a:lnTo>
                <a:lnTo>
                  <a:pt x="733044" y="661263"/>
                </a:lnTo>
                <a:lnTo>
                  <a:pt x="727329" y="689800"/>
                </a:lnTo>
                <a:lnTo>
                  <a:pt x="711581" y="713092"/>
                </a:lnTo>
                <a:lnTo>
                  <a:pt x="688340" y="728802"/>
                </a:lnTo>
                <a:lnTo>
                  <a:pt x="659765" y="734568"/>
                </a:lnTo>
                <a:lnTo>
                  <a:pt x="73279" y="734568"/>
                </a:lnTo>
                <a:lnTo>
                  <a:pt x="44704" y="728802"/>
                </a:lnTo>
                <a:lnTo>
                  <a:pt x="21462" y="713092"/>
                </a:lnTo>
                <a:lnTo>
                  <a:pt x="5715" y="689800"/>
                </a:lnTo>
                <a:lnTo>
                  <a:pt x="0" y="661263"/>
                </a:lnTo>
                <a:lnTo>
                  <a:pt x="0" y="7330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930982" y="547284"/>
            <a:ext cx="1176397" cy="11031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ZoneTexte 42"/>
          <p:cNvSpPr txBox="1"/>
          <p:nvPr/>
        </p:nvSpPr>
        <p:spPr>
          <a:xfrm>
            <a:off x="4645152" y="6553200"/>
            <a:ext cx="404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+ Engagement Etudiant (20 min)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1" y="386016"/>
            <a:ext cx="578104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95" dirty="0">
                <a:solidFill>
                  <a:srgbClr val="000000"/>
                </a:solidFill>
                <a:latin typeface="Georgia"/>
                <a:cs typeface="Georgia"/>
              </a:rPr>
              <a:t>L’ACTIVITE </a:t>
            </a:r>
            <a:r>
              <a:rPr lang="fr-FR" sz="4400" b="0" spc="-59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4400" b="0" spc="-195" dirty="0">
                <a:solidFill>
                  <a:srgbClr val="000000"/>
                </a:solidFill>
                <a:latin typeface="Georgia"/>
                <a:cs typeface="Georgia"/>
              </a:rPr>
              <a:t>du </a:t>
            </a:r>
            <a:r>
              <a:rPr sz="4400" b="0" spc="-595" dirty="0">
                <a:solidFill>
                  <a:srgbClr val="000000"/>
                </a:solidFill>
                <a:latin typeface="Georgia"/>
                <a:cs typeface="Georgia"/>
              </a:rPr>
              <a:t>BTS</a:t>
            </a:r>
            <a:r>
              <a:rPr sz="4400" b="0" spc="-27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fr-FR" sz="4400" b="0" spc="-27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4400" b="0" spc="-475" dirty="0">
                <a:solidFill>
                  <a:srgbClr val="000000"/>
                </a:solidFill>
                <a:latin typeface="Georgia"/>
                <a:cs typeface="Georgia"/>
              </a:rPr>
              <a:t>NDRC</a:t>
            </a:r>
            <a:endParaRPr sz="4400" dirty="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8630" y="1629917"/>
            <a:ext cx="2448560" cy="4897120"/>
          </a:xfrm>
          <a:custGeom>
            <a:avLst/>
            <a:gdLst/>
            <a:ahLst/>
            <a:cxnLst/>
            <a:rect l="l" t="t" r="r" b="b"/>
            <a:pathLst>
              <a:path w="2448560" h="4897120">
                <a:moveTo>
                  <a:pt x="2448306" y="0"/>
                </a:moveTo>
                <a:lnTo>
                  <a:pt x="2400172" y="508"/>
                </a:lnTo>
                <a:lnTo>
                  <a:pt x="2352167" y="1905"/>
                </a:lnTo>
                <a:lnTo>
                  <a:pt x="2304415" y="4191"/>
                </a:lnTo>
                <a:lnTo>
                  <a:pt x="2256917" y="7366"/>
                </a:lnTo>
                <a:lnTo>
                  <a:pt x="2209800" y="11430"/>
                </a:lnTo>
                <a:lnTo>
                  <a:pt x="2162810" y="16510"/>
                </a:lnTo>
                <a:lnTo>
                  <a:pt x="2116074" y="22352"/>
                </a:lnTo>
                <a:lnTo>
                  <a:pt x="2069719" y="29083"/>
                </a:lnTo>
                <a:lnTo>
                  <a:pt x="2023490" y="36703"/>
                </a:lnTo>
                <a:lnTo>
                  <a:pt x="1977644" y="45212"/>
                </a:lnTo>
                <a:lnTo>
                  <a:pt x="1932177" y="54483"/>
                </a:lnTo>
                <a:lnTo>
                  <a:pt x="1886965" y="64643"/>
                </a:lnTo>
                <a:lnTo>
                  <a:pt x="1842008" y="75692"/>
                </a:lnTo>
                <a:lnTo>
                  <a:pt x="1797431" y="87503"/>
                </a:lnTo>
                <a:lnTo>
                  <a:pt x="1753234" y="100076"/>
                </a:lnTo>
                <a:lnTo>
                  <a:pt x="1709293" y="113537"/>
                </a:lnTo>
                <a:lnTo>
                  <a:pt x="1665732" y="127762"/>
                </a:lnTo>
                <a:lnTo>
                  <a:pt x="1622552" y="142748"/>
                </a:lnTo>
                <a:lnTo>
                  <a:pt x="1579752" y="158496"/>
                </a:lnTo>
                <a:lnTo>
                  <a:pt x="1537334" y="175133"/>
                </a:lnTo>
                <a:lnTo>
                  <a:pt x="1495297" y="192405"/>
                </a:lnTo>
                <a:lnTo>
                  <a:pt x="1453642" y="210439"/>
                </a:lnTo>
                <a:lnTo>
                  <a:pt x="1412367" y="229235"/>
                </a:lnTo>
                <a:lnTo>
                  <a:pt x="1371600" y="248793"/>
                </a:lnTo>
                <a:lnTo>
                  <a:pt x="1331214" y="269113"/>
                </a:lnTo>
                <a:lnTo>
                  <a:pt x="1291208" y="290195"/>
                </a:lnTo>
                <a:lnTo>
                  <a:pt x="1251712" y="311785"/>
                </a:lnTo>
                <a:lnTo>
                  <a:pt x="1212595" y="334264"/>
                </a:lnTo>
                <a:lnTo>
                  <a:pt x="1173988" y="357378"/>
                </a:lnTo>
                <a:lnTo>
                  <a:pt x="1135761" y="381127"/>
                </a:lnTo>
                <a:lnTo>
                  <a:pt x="1098042" y="405638"/>
                </a:lnTo>
                <a:lnTo>
                  <a:pt x="1060831" y="430784"/>
                </a:lnTo>
                <a:lnTo>
                  <a:pt x="1024128" y="456565"/>
                </a:lnTo>
                <a:lnTo>
                  <a:pt x="987932" y="482981"/>
                </a:lnTo>
                <a:lnTo>
                  <a:pt x="952245" y="510159"/>
                </a:lnTo>
                <a:lnTo>
                  <a:pt x="917067" y="537845"/>
                </a:lnTo>
                <a:lnTo>
                  <a:pt x="882269" y="566166"/>
                </a:lnTo>
                <a:lnTo>
                  <a:pt x="848232" y="595249"/>
                </a:lnTo>
                <a:lnTo>
                  <a:pt x="814578" y="624713"/>
                </a:lnTo>
                <a:lnTo>
                  <a:pt x="781519" y="654939"/>
                </a:lnTo>
                <a:lnTo>
                  <a:pt x="749020" y="685673"/>
                </a:lnTo>
                <a:lnTo>
                  <a:pt x="717092" y="717042"/>
                </a:lnTo>
                <a:lnTo>
                  <a:pt x="685736" y="749046"/>
                </a:lnTo>
                <a:lnTo>
                  <a:pt x="654951" y="781558"/>
                </a:lnTo>
                <a:lnTo>
                  <a:pt x="624776" y="814578"/>
                </a:lnTo>
                <a:lnTo>
                  <a:pt x="595198" y="848233"/>
                </a:lnTo>
                <a:lnTo>
                  <a:pt x="566216" y="882269"/>
                </a:lnTo>
                <a:lnTo>
                  <a:pt x="537857" y="917067"/>
                </a:lnTo>
                <a:lnTo>
                  <a:pt x="510133" y="952246"/>
                </a:lnTo>
                <a:lnTo>
                  <a:pt x="483031" y="987933"/>
                </a:lnTo>
                <a:lnTo>
                  <a:pt x="456590" y="1024128"/>
                </a:lnTo>
                <a:lnTo>
                  <a:pt x="430783" y="1060831"/>
                </a:lnTo>
                <a:lnTo>
                  <a:pt x="405638" y="1098042"/>
                </a:lnTo>
                <a:lnTo>
                  <a:pt x="381165" y="1135761"/>
                </a:lnTo>
                <a:lnTo>
                  <a:pt x="357378" y="1173988"/>
                </a:lnTo>
                <a:lnTo>
                  <a:pt x="334264" y="1212596"/>
                </a:lnTo>
                <a:lnTo>
                  <a:pt x="311848" y="1251712"/>
                </a:lnTo>
                <a:lnTo>
                  <a:pt x="290131" y="1291209"/>
                </a:lnTo>
                <a:lnTo>
                  <a:pt x="269125" y="1331214"/>
                </a:lnTo>
                <a:lnTo>
                  <a:pt x="248843" y="1371600"/>
                </a:lnTo>
                <a:lnTo>
                  <a:pt x="229285" y="1412367"/>
                </a:lnTo>
                <a:lnTo>
                  <a:pt x="210477" y="1453642"/>
                </a:lnTo>
                <a:lnTo>
                  <a:pt x="192404" y="1495298"/>
                </a:lnTo>
                <a:lnTo>
                  <a:pt x="175082" y="1537335"/>
                </a:lnTo>
                <a:lnTo>
                  <a:pt x="158521" y="1579753"/>
                </a:lnTo>
                <a:lnTo>
                  <a:pt x="142735" y="1622552"/>
                </a:lnTo>
                <a:lnTo>
                  <a:pt x="127723" y="1665732"/>
                </a:lnTo>
                <a:lnTo>
                  <a:pt x="113499" y="1709293"/>
                </a:lnTo>
                <a:lnTo>
                  <a:pt x="100076" y="1753235"/>
                </a:lnTo>
                <a:lnTo>
                  <a:pt x="87452" y="1797431"/>
                </a:lnTo>
                <a:lnTo>
                  <a:pt x="75641" y="1842008"/>
                </a:lnTo>
                <a:lnTo>
                  <a:pt x="64655" y="1886966"/>
                </a:lnTo>
                <a:lnTo>
                  <a:pt x="54508" y="1932178"/>
                </a:lnTo>
                <a:lnTo>
                  <a:pt x="45186" y="1977644"/>
                </a:lnTo>
                <a:lnTo>
                  <a:pt x="36715" y="2023491"/>
                </a:lnTo>
                <a:lnTo>
                  <a:pt x="29095" y="2069719"/>
                </a:lnTo>
                <a:lnTo>
                  <a:pt x="22351" y="2116074"/>
                </a:lnTo>
                <a:lnTo>
                  <a:pt x="16471" y="2162810"/>
                </a:lnTo>
                <a:lnTo>
                  <a:pt x="11468" y="2209800"/>
                </a:lnTo>
                <a:lnTo>
                  <a:pt x="7365" y="2256917"/>
                </a:lnTo>
                <a:lnTo>
                  <a:pt x="4152" y="2304415"/>
                </a:lnTo>
                <a:lnTo>
                  <a:pt x="1854" y="2352167"/>
                </a:lnTo>
                <a:lnTo>
                  <a:pt x="469" y="2400173"/>
                </a:lnTo>
                <a:lnTo>
                  <a:pt x="0" y="2448306"/>
                </a:lnTo>
                <a:lnTo>
                  <a:pt x="469" y="2496439"/>
                </a:lnTo>
                <a:lnTo>
                  <a:pt x="1854" y="2544445"/>
                </a:lnTo>
                <a:lnTo>
                  <a:pt x="4152" y="2592197"/>
                </a:lnTo>
                <a:lnTo>
                  <a:pt x="7365" y="2639695"/>
                </a:lnTo>
                <a:lnTo>
                  <a:pt x="11468" y="2686812"/>
                </a:lnTo>
                <a:lnTo>
                  <a:pt x="16471" y="2733802"/>
                </a:lnTo>
                <a:lnTo>
                  <a:pt x="22351" y="2780538"/>
                </a:lnTo>
                <a:lnTo>
                  <a:pt x="29095" y="2826893"/>
                </a:lnTo>
                <a:lnTo>
                  <a:pt x="36715" y="2873121"/>
                </a:lnTo>
                <a:lnTo>
                  <a:pt x="45186" y="2918968"/>
                </a:lnTo>
                <a:lnTo>
                  <a:pt x="54508" y="2964434"/>
                </a:lnTo>
                <a:lnTo>
                  <a:pt x="64655" y="3009646"/>
                </a:lnTo>
                <a:lnTo>
                  <a:pt x="75641" y="3054604"/>
                </a:lnTo>
                <a:lnTo>
                  <a:pt x="87452" y="3099181"/>
                </a:lnTo>
                <a:lnTo>
                  <a:pt x="100076" y="3143377"/>
                </a:lnTo>
                <a:lnTo>
                  <a:pt x="113499" y="3187319"/>
                </a:lnTo>
                <a:lnTo>
                  <a:pt x="127723" y="3230880"/>
                </a:lnTo>
                <a:lnTo>
                  <a:pt x="142735" y="3274060"/>
                </a:lnTo>
                <a:lnTo>
                  <a:pt x="158521" y="3316859"/>
                </a:lnTo>
                <a:lnTo>
                  <a:pt x="175082" y="3359277"/>
                </a:lnTo>
                <a:lnTo>
                  <a:pt x="192404" y="3401314"/>
                </a:lnTo>
                <a:lnTo>
                  <a:pt x="210477" y="3442970"/>
                </a:lnTo>
                <a:lnTo>
                  <a:pt x="229285" y="3484245"/>
                </a:lnTo>
                <a:lnTo>
                  <a:pt x="248843" y="3525012"/>
                </a:lnTo>
                <a:lnTo>
                  <a:pt x="269125" y="3565398"/>
                </a:lnTo>
                <a:lnTo>
                  <a:pt x="290131" y="3605403"/>
                </a:lnTo>
                <a:lnTo>
                  <a:pt x="311848" y="3644900"/>
                </a:lnTo>
                <a:lnTo>
                  <a:pt x="334264" y="3684016"/>
                </a:lnTo>
                <a:lnTo>
                  <a:pt x="357378" y="3722624"/>
                </a:lnTo>
                <a:lnTo>
                  <a:pt x="381165" y="3760851"/>
                </a:lnTo>
                <a:lnTo>
                  <a:pt x="405638" y="3798570"/>
                </a:lnTo>
                <a:lnTo>
                  <a:pt x="430783" y="3835781"/>
                </a:lnTo>
                <a:lnTo>
                  <a:pt x="456590" y="3872484"/>
                </a:lnTo>
                <a:lnTo>
                  <a:pt x="483031" y="3908679"/>
                </a:lnTo>
                <a:lnTo>
                  <a:pt x="510133" y="3944366"/>
                </a:lnTo>
                <a:lnTo>
                  <a:pt x="537857" y="3979595"/>
                </a:lnTo>
                <a:lnTo>
                  <a:pt x="566216" y="4014279"/>
                </a:lnTo>
                <a:lnTo>
                  <a:pt x="595198" y="4048429"/>
                </a:lnTo>
                <a:lnTo>
                  <a:pt x="624776" y="4082034"/>
                </a:lnTo>
                <a:lnTo>
                  <a:pt x="654951" y="4115092"/>
                </a:lnTo>
                <a:lnTo>
                  <a:pt x="685736" y="4147591"/>
                </a:lnTo>
                <a:lnTo>
                  <a:pt x="717092" y="4179519"/>
                </a:lnTo>
                <a:lnTo>
                  <a:pt x="749020" y="4210875"/>
                </a:lnTo>
                <a:lnTo>
                  <a:pt x="781519" y="4241647"/>
                </a:lnTo>
                <a:lnTo>
                  <a:pt x="814578" y="4271835"/>
                </a:lnTo>
                <a:lnTo>
                  <a:pt x="848232" y="4301413"/>
                </a:lnTo>
                <a:lnTo>
                  <a:pt x="882269" y="4330395"/>
                </a:lnTo>
                <a:lnTo>
                  <a:pt x="917067" y="4358741"/>
                </a:lnTo>
                <a:lnTo>
                  <a:pt x="952245" y="4386478"/>
                </a:lnTo>
                <a:lnTo>
                  <a:pt x="987932" y="4413567"/>
                </a:lnTo>
                <a:lnTo>
                  <a:pt x="1024128" y="4440021"/>
                </a:lnTo>
                <a:lnTo>
                  <a:pt x="1060831" y="4465828"/>
                </a:lnTo>
                <a:lnTo>
                  <a:pt x="1098042" y="4490974"/>
                </a:lnTo>
                <a:lnTo>
                  <a:pt x="1135761" y="4515434"/>
                </a:lnTo>
                <a:lnTo>
                  <a:pt x="1173988" y="4539234"/>
                </a:lnTo>
                <a:lnTo>
                  <a:pt x="1212595" y="4562348"/>
                </a:lnTo>
                <a:lnTo>
                  <a:pt x="1251712" y="4584763"/>
                </a:lnTo>
                <a:lnTo>
                  <a:pt x="1291208" y="4606480"/>
                </a:lnTo>
                <a:lnTo>
                  <a:pt x="1331214" y="4627473"/>
                </a:lnTo>
                <a:lnTo>
                  <a:pt x="1371600" y="4647768"/>
                </a:lnTo>
                <a:lnTo>
                  <a:pt x="1412367" y="4667313"/>
                </a:lnTo>
                <a:lnTo>
                  <a:pt x="1453642" y="4686134"/>
                </a:lnTo>
                <a:lnTo>
                  <a:pt x="1495297" y="4704207"/>
                </a:lnTo>
                <a:lnTo>
                  <a:pt x="1537334" y="4721529"/>
                </a:lnTo>
                <a:lnTo>
                  <a:pt x="1579752" y="4738090"/>
                </a:lnTo>
                <a:lnTo>
                  <a:pt x="1622552" y="4753876"/>
                </a:lnTo>
                <a:lnTo>
                  <a:pt x="1665732" y="4768888"/>
                </a:lnTo>
                <a:lnTo>
                  <a:pt x="1709293" y="4783112"/>
                </a:lnTo>
                <a:lnTo>
                  <a:pt x="1753234" y="4796536"/>
                </a:lnTo>
                <a:lnTo>
                  <a:pt x="1797431" y="4809159"/>
                </a:lnTo>
                <a:lnTo>
                  <a:pt x="1842008" y="4820958"/>
                </a:lnTo>
                <a:lnTo>
                  <a:pt x="1886965" y="4831943"/>
                </a:lnTo>
                <a:lnTo>
                  <a:pt x="1932177" y="4842103"/>
                </a:lnTo>
                <a:lnTo>
                  <a:pt x="1977644" y="4851425"/>
                </a:lnTo>
                <a:lnTo>
                  <a:pt x="2023490" y="4859896"/>
                </a:lnTo>
                <a:lnTo>
                  <a:pt x="2069719" y="4867503"/>
                </a:lnTo>
                <a:lnTo>
                  <a:pt x="2116074" y="4874260"/>
                </a:lnTo>
                <a:lnTo>
                  <a:pt x="2162810" y="4880140"/>
                </a:lnTo>
                <a:lnTo>
                  <a:pt x="2209800" y="4885131"/>
                </a:lnTo>
                <a:lnTo>
                  <a:pt x="2256917" y="4889246"/>
                </a:lnTo>
                <a:lnTo>
                  <a:pt x="2304415" y="4892459"/>
                </a:lnTo>
                <a:lnTo>
                  <a:pt x="2352167" y="4894757"/>
                </a:lnTo>
                <a:lnTo>
                  <a:pt x="2400172" y="4896142"/>
                </a:lnTo>
                <a:lnTo>
                  <a:pt x="2448306" y="4896612"/>
                </a:lnTo>
                <a:lnTo>
                  <a:pt x="2448306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630" y="1629917"/>
            <a:ext cx="2448560" cy="4897120"/>
          </a:xfrm>
          <a:custGeom>
            <a:avLst/>
            <a:gdLst/>
            <a:ahLst/>
            <a:cxnLst/>
            <a:rect l="l" t="t" r="r" b="b"/>
            <a:pathLst>
              <a:path w="2448560" h="4897120">
                <a:moveTo>
                  <a:pt x="2448306" y="4896612"/>
                </a:moveTo>
                <a:lnTo>
                  <a:pt x="2400172" y="4896142"/>
                </a:lnTo>
                <a:lnTo>
                  <a:pt x="2352167" y="4894757"/>
                </a:lnTo>
                <a:lnTo>
                  <a:pt x="2304415" y="4892459"/>
                </a:lnTo>
                <a:lnTo>
                  <a:pt x="2256917" y="4889246"/>
                </a:lnTo>
                <a:lnTo>
                  <a:pt x="2209800" y="4885131"/>
                </a:lnTo>
                <a:lnTo>
                  <a:pt x="2162810" y="4880140"/>
                </a:lnTo>
                <a:lnTo>
                  <a:pt x="2116074" y="4874260"/>
                </a:lnTo>
                <a:lnTo>
                  <a:pt x="2069719" y="4867503"/>
                </a:lnTo>
                <a:lnTo>
                  <a:pt x="2023490" y="4859896"/>
                </a:lnTo>
                <a:lnTo>
                  <a:pt x="1977644" y="4851425"/>
                </a:lnTo>
                <a:lnTo>
                  <a:pt x="1932177" y="4842103"/>
                </a:lnTo>
                <a:lnTo>
                  <a:pt x="1886965" y="4831943"/>
                </a:lnTo>
                <a:lnTo>
                  <a:pt x="1842008" y="4820958"/>
                </a:lnTo>
                <a:lnTo>
                  <a:pt x="1797431" y="4809159"/>
                </a:lnTo>
                <a:lnTo>
                  <a:pt x="1753234" y="4796536"/>
                </a:lnTo>
                <a:lnTo>
                  <a:pt x="1709293" y="4783112"/>
                </a:lnTo>
                <a:lnTo>
                  <a:pt x="1665732" y="4768888"/>
                </a:lnTo>
                <a:lnTo>
                  <a:pt x="1622552" y="4753876"/>
                </a:lnTo>
                <a:lnTo>
                  <a:pt x="1579752" y="4738090"/>
                </a:lnTo>
                <a:lnTo>
                  <a:pt x="1537334" y="4721529"/>
                </a:lnTo>
                <a:lnTo>
                  <a:pt x="1495297" y="4704207"/>
                </a:lnTo>
                <a:lnTo>
                  <a:pt x="1453642" y="4686134"/>
                </a:lnTo>
                <a:lnTo>
                  <a:pt x="1412367" y="4667313"/>
                </a:lnTo>
                <a:lnTo>
                  <a:pt x="1371600" y="4647768"/>
                </a:lnTo>
                <a:lnTo>
                  <a:pt x="1331214" y="4627473"/>
                </a:lnTo>
                <a:lnTo>
                  <a:pt x="1291208" y="4606480"/>
                </a:lnTo>
                <a:lnTo>
                  <a:pt x="1251712" y="4584763"/>
                </a:lnTo>
                <a:lnTo>
                  <a:pt x="1212595" y="4562348"/>
                </a:lnTo>
                <a:lnTo>
                  <a:pt x="1173988" y="4539234"/>
                </a:lnTo>
                <a:lnTo>
                  <a:pt x="1135761" y="4515434"/>
                </a:lnTo>
                <a:lnTo>
                  <a:pt x="1098042" y="4490974"/>
                </a:lnTo>
                <a:lnTo>
                  <a:pt x="1060831" y="4465828"/>
                </a:lnTo>
                <a:lnTo>
                  <a:pt x="1024128" y="4440021"/>
                </a:lnTo>
                <a:lnTo>
                  <a:pt x="987932" y="4413567"/>
                </a:lnTo>
                <a:lnTo>
                  <a:pt x="952245" y="4386478"/>
                </a:lnTo>
                <a:lnTo>
                  <a:pt x="917067" y="4358741"/>
                </a:lnTo>
                <a:lnTo>
                  <a:pt x="882269" y="4330395"/>
                </a:lnTo>
                <a:lnTo>
                  <a:pt x="848232" y="4301413"/>
                </a:lnTo>
                <a:lnTo>
                  <a:pt x="814578" y="4271835"/>
                </a:lnTo>
                <a:lnTo>
                  <a:pt x="781519" y="4241647"/>
                </a:lnTo>
                <a:lnTo>
                  <a:pt x="749020" y="4210875"/>
                </a:lnTo>
                <a:lnTo>
                  <a:pt x="717092" y="4179519"/>
                </a:lnTo>
                <a:lnTo>
                  <a:pt x="685736" y="4147591"/>
                </a:lnTo>
                <a:lnTo>
                  <a:pt x="654951" y="4115092"/>
                </a:lnTo>
                <a:lnTo>
                  <a:pt x="624776" y="4082034"/>
                </a:lnTo>
                <a:lnTo>
                  <a:pt x="595198" y="4048429"/>
                </a:lnTo>
                <a:lnTo>
                  <a:pt x="566216" y="4014279"/>
                </a:lnTo>
                <a:lnTo>
                  <a:pt x="537857" y="3979595"/>
                </a:lnTo>
                <a:lnTo>
                  <a:pt x="510133" y="3944366"/>
                </a:lnTo>
                <a:lnTo>
                  <a:pt x="483031" y="3908679"/>
                </a:lnTo>
                <a:lnTo>
                  <a:pt x="456590" y="3872484"/>
                </a:lnTo>
                <a:lnTo>
                  <a:pt x="430783" y="3835781"/>
                </a:lnTo>
                <a:lnTo>
                  <a:pt x="405638" y="3798570"/>
                </a:lnTo>
                <a:lnTo>
                  <a:pt x="381165" y="3760851"/>
                </a:lnTo>
                <a:lnTo>
                  <a:pt x="357378" y="3722624"/>
                </a:lnTo>
                <a:lnTo>
                  <a:pt x="334264" y="3684016"/>
                </a:lnTo>
                <a:lnTo>
                  <a:pt x="311848" y="3644900"/>
                </a:lnTo>
                <a:lnTo>
                  <a:pt x="290131" y="3605403"/>
                </a:lnTo>
                <a:lnTo>
                  <a:pt x="269125" y="3565398"/>
                </a:lnTo>
                <a:lnTo>
                  <a:pt x="248843" y="3525012"/>
                </a:lnTo>
                <a:lnTo>
                  <a:pt x="229285" y="3484245"/>
                </a:lnTo>
                <a:lnTo>
                  <a:pt x="210477" y="3442970"/>
                </a:lnTo>
                <a:lnTo>
                  <a:pt x="192404" y="3401314"/>
                </a:lnTo>
                <a:lnTo>
                  <a:pt x="175082" y="3359277"/>
                </a:lnTo>
                <a:lnTo>
                  <a:pt x="158521" y="3316859"/>
                </a:lnTo>
                <a:lnTo>
                  <a:pt x="142735" y="3274060"/>
                </a:lnTo>
                <a:lnTo>
                  <a:pt x="127723" y="3230880"/>
                </a:lnTo>
                <a:lnTo>
                  <a:pt x="113499" y="3187319"/>
                </a:lnTo>
                <a:lnTo>
                  <a:pt x="100076" y="3143377"/>
                </a:lnTo>
                <a:lnTo>
                  <a:pt x="87452" y="3099181"/>
                </a:lnTo>
                <a:lnTo>
                  <a:pt x="75641" y="3054604"/>
                </a:lnTo>
                <a:lnTo>
                  <a:pt x="64655" y="3009646"/>
                </a:lnTo>
                <a:lnTo>
                  <a:pt x="54508" y="2964434"/>
                </a:lnTo>
                <a:lnTo>
                  <a:pt x="45186" y="2918968"/>
                </a:lnTo>
                <a:lnTo>
                  <a:pt x="36715" y="2873121"/>
                </a:lnTo>
                <a:lnTo>
                  <a:pt x="29095" y="2826893"/>
                </a:lnTo>
                <a:lnTo>
                  <a:pt x="22351" y="2780538"/>
                </a:lnTo>
                <a:lnTo>
                  <a:pt x="16471" y="2733802"/>
                </a:lnTo>
                <a:lnTo>
                  <a:pt x="11468" y="2686812"/>
                </a:lnTo>
                <a:lnTo>
                  <a:pt x="7365" y="2639695"/>
                </a:lnTo>
                <a:lnTo>
                  <a:pt x="4152" y="2592197"/>
                </a:lnTo>
                <a:lnTo>
                  <a:pt x="1854" y="2544445"/>
                </a:lnTo>
                <a:lnTo>
                  <a:pt x="469" y="2496439"/>
                </a:lnTo>
                <a:lnTo>
                  <a:pt x="0" y="2448306"/>
                </a:lnTo>
                <a:lnTo>
                  <a:pt x="469" y="2400173"/>
                </a:lnTo>
                <a:lnTo>
                  <a:pt x="1854" y="2352167"/>
                </a:lnTo>
                <a:lnTo>
                  <a:pt x="4152" y="2304415"/>
                </a:lnTo>
                <a:lnTo>
                  <a:pt x="7365" y="2256917"/>
                </a:lnTo>
                <a:lnTo>
                  <a:pt x="11468" y="2209800"/>
                </a:lnTo>
                <a:lnTo>
                  <a:pt x="16471" y="2162810"/>
                </a:lnTo>
                <a:lnTo>
                  <a:pt x="22351" y="2116074"/>
                </a:lnTo>
                <a:lnTo>
                  <a:pt x="29095" y="2069719"/>
                </a:lnTo>
                <a:lnTo>
                  <a:pt x="36715" y="2023491"/>
                </a:lnTo>
                <a:lnTo>
                  <a:pt x="45186" y="1977644"/>
                </a:lnTo>
                <a:lnTo>
                  <a:pt x="54508" y="1932178"/>
                </a:lnTo>
                <a:lnTo>
                  <a:pt x="64655" y="1886966"/>
                </a:lnTo>
                <a:lnTo>
                  <a:pt x="75641" y="1842008"/>
                </a:lnTo>
                <a:lnTo>
                  <a:pt x="87452" y="1797431"/>
                </a:lnTo>
                <a:lnTo>
                  <a:pt x="100076" y="1753235"/>
                </a:lnTo>
                <a:lnTo>
                  <a:pt x="113499" y="1709293"/>
                </a:lnTo>
                <a:lnTo>
                  <a:pt x="127723" y="1665732"/>
                </a:lnTo>
                <a:lnTo>
                  <a:pt x="142735" y="1622552"/>
                </a:lnTo>
                <a:lnTo>
                  <a:pt x="158521" y="1579753"/>
                </a:lnTo>
                <a:lnTo>
                  <a:pt x="175082" y="1537335"/>
                </a:lnTo>
                <a:lnTo>
                  <a:pt x="192404" y="1495298"/>
                </a:lnTo>
                <a:lnTo>
                  <a:pt x="210477" y="1453642"/>
                </a:lnTo>
                <a:lnTo>
                  <a:pt x="229285" y="1412367"/>
                </a:lnTo>
                <a:lnTo>
                  <a:pt x="248843" y="1371600"/>
                </a:lnTo>
                <a:lnTo>
                  <a:pt x="269125" y="1331214"/>
                </a:lnTo>
                <a:lnTo>
                  <a:pt x="290131" y="1291209"/>
                </a:lnTo>
                <a:lnTo>
                  <a:pt x="311848" y="1251712"/>
                </a:lnTo>
                <a:lnTo>
                  <a:pt x="334264" y="1212596"/>
                </a:lnTo>
                <a:lnTo>
                  <a:pt x="357378" y="1173988"/>
                </a:lnTo>
                <a:lnTo>
                  <a:pt x="381165" y="1135761"/>
                </a:lnTo>
                <a:lnTo>
                  <a:pt x="405638" y="1098042"/>
                </a:lnTo>
                <a:lnTo>
                  <a:pt x="430783" y="1060831"/>
                </a:lnTo>
                <a:lnTo>
                  <a:pt x="456590" y="1024128"/>
                </a:lnTo>
                <a:lnTo>
                  <a:pt x="483031" y="987933"/>
                </a:lnTo>
                <a:lnTo>
                  <a:pt x="510133" y="952246"/>
                </a:lnTo>
                <a:lnTo>
                  <a:pt x="537857" y="917067"/>
                </a:lnTo>
                <a:lnTo>
                  <a:pt x="566216" y="882269"/>
                </a:lnTo>
                <a:lnTo>
                  <a:pt x="595198" y="848233"/>
                </a:lnTo>
                <a:lnTo>
                  <a:pt x="624776" y="814578"/>
                </a:lnTo>
                <a:lnTo>
                  <a:pt x="654951" y="781558"/>
                </a:lnTo>
                <a:lnTo>
                  <a:pt x="685736" y="749046"/>
                </a:lnTo>
                <a:lnTo>
                  <a:pt x="717092" y="717042"/>
                </a:lnTo>
                <a:lnTo>
                  <a:pt x="749020" y="685673"/>
                </a:lnTo>
                <a:lnTo>
                  <a:pt x="781519" y="654939"/>
                </a:lnTo>
                <a:lnTo>
                  <a:pt x="814578" y="624713"/>
                </a:lnTo>
                <a:lnTo>
                  <a:pt x="848232" y="595249"/>
                </a:lnTo>
                <a:lnTo>
                  <a:pt x="882269" y="566166"/>
                </a:lnTo>
                <a:lnTo>
                  <a:pt x="917067" y="537845"/>
                </a:lnTo>
                <a:lnTo>
                  <a:pt x="952245" y="510159"/>
                </a:lnTo>
                <a:lnTo>
                  <a:pt x="987932" y="482981"/>
                </a:lnTo>
                <a:lnTo>
                  <a:pt x="1024128" y="456565"/>
                </a:lnTo>
                <a:lnTo>
                  <a:pt x="1060831" y="430784"/>
                </a:lnTo>
                <a:lnTo>
                  <a:pt x="1098042" y="405638"/>
                </a:lnTo>
                <a:lnTo>
                  <a:pt x="1135761" y="381127"/>
                </a:lnTo>
                <a:lnTo>
                  <a:pt x="1173988" y="357378"/>
                </a:lnTo>
                <a:lnTo>
                  <a:pt x="1212595" y="334264"/>
                </a:lnTo>
                <a:lnTo>
                  <a:pt x="1251712" y="311785"/>
                </a:lnTo>
                <a:lnTo>
                  <a:pt x="1291208" y="290195"/>
                </a:lnTo>
                <a:lnTo>
                  <a:pt x="1331214" y="269113"/>
                </a:lnTo>
                <a:lnTo>
                  <a:pt x="1371600" y="248793"/>
                </a:lnTo>
                <a:lnTo>
                  <a:pt x="1412367" y="229235"/>
                </a:lnTo>
                <a:lnTo>
                  <a:pt x="1453642" y="210439"/>
                </a:lnTo>
                <a:lnTo>
                  <a:pt x="1495297" y="192405"/>
                </a:lnTo>
                <a:lnTo>
                  <a:pt x="1537334" y="175133"/>
                </a:lnTo>
                <a:lnTo>
                  <a:pt x="1579752" y="158496"/>
                </a:lnTo>
                <a:lnTo>
                  <a:pt x="1622552" y="142748"/>
                </a:lnTo>
                <a:lnTo>
                  <a:pt x="1665732" y="127762"/>
                </a:lnTo>
                <a:lnTo>
                  <a:pt x="1709293" y="113537"/>
                </a:lnTo>
                <a:lnTo>
                  <a:pt x="1753234" y="100076"/>
                </a:lnTo>
                <a:lnTo>
                  <a:pt x="1797431" y="87503"/>
                </a:lnTo>
                <a:lnTo>
                  <a:pt x="1842008" y="75692"/>
                </a:lnTo>
                <a:lnTo>
                  <a:pt x="1886965" y="64643"/>
                </a:lnTo>
                <a:lnTo>
                  <a:pt x="1932177" y="54483"/>
                </a:lnTo>
                <a:lnTo>
                  <a:pt x="1977644" y="45212"/>
                </a:lnTo>
                <a:lnTo>
                  <a:pt x="2023490" y="36703"/>
                </a:lnTo>
                <a:lnTo>
                  <a:pt x="2069719" y="29083"/>
                </a:lnTo>
                <a:lnTo>
                  <a:pt x="2116074" y="22352"/>
                </a:lnTo>
                <a:lnTo>
                  <a:pt x="2162810" y="16510"/>
                </a:lnTo>
                <a:lnTo>
                  <a:pt x="2209800" y="11430"/>
                </a:lnTo>
                <a:lnTo>
                  <a:pt x="2256917" y="7366"/>
                </a:lnTo>
                <a:lnTo>
                  <a:pt x="2304415" y="4191"/>
                </a:lnTo>
                <a:lnTo>
                  <a:pt x="2352167" y="1905"/>
                </a:lnTo>
                <a:lnTo>
                  <a:pt x="2400172" y="508"/>
                </a:lnTo>
                <a:lnTo>
                  <a:pt x="2448306" y="0"/>
                </a:lnTo>
                <a:lnTo>
                  <a:pt x="2448306" y="2448306"/>
                </a:lnTo>
                <a:lnTo>
                  <a:pt x="2448306" y="489661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17698" y="1629917"/>
            <a:ext cx="5975985" cy="783590"/>
          </a:xfrm>
          <a:custGeom>
            <a:avLst/>
            <a:gdLst/>
            <a:ahLst/>
            <a:cxnLst/>
            <a:rect l="l" t="t" r="r" b="b"/>
            <a:pathLst>
              <a:path w="5975984" h="783589">
                <a:moveTo>
                  <a:pt x="0" y="783336"/>
                </a:moveTo>
                <a:lnTo>
                  <a:pt x="5975604" y="783336"/>
                </a:lnTo>
                <a:lnTo>
                  <a:pt x="5975604" y="0"/>
                </a:lnTo>
                <a:lnTo>
                  <a:pt x="0" y="0"/>
                </a:lnTo>
                <a:lnTo>
                  <a:pt x="0" y="783336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17698" y="6282690"/>
            <a:ext cx="5975985" cy="243840"/>
          </a:xfrm>
          <a:custGeom>
            <a:avLst/>
            <a:gdLst/>
            <a:ahLst/>
            <a:cxnLst/>
            <a:rect l="l" t="t" r="r" b="b"/>
            <a:pathLst>
              <a:path w="5975984" h="243840">
                <a:moveTo>
                  <a:pt x="0" y="243840"/>
                </a:moveTo>
                <a:lnTo>
                  <a:pt x="5975604" y="243840"/>
                </a:lnTo>
                <a:lnTo>
                  <a:pt x="5975604" y="0"/>
                </a:lnTo>
                <a:lnTo>
                  <a:pt x="0" y="0"/>
                </a:lnTo>
                <a:lnTo>
                  <a:pt x="0" y="24384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7550" y="2455926"/>
            <a:ext cx="2455545" cy="3869690"/>
          </a:xfrm>
          <a:custGeom>
            <a:avLst/>
            <a:gdLst/>
            <a:ahLst/>
            <a:cxnLst/>
            <a:rect l="l" t="t" r="r" b="b"/>
            <a:pathLst>
              <a:path w="2455545" h="3869690">
                <a:moveTo>
                  <a:pt x="2455481" y="0"/>
                </a:moveTo>
                <a:lnTo>
                  <a:pt x="2394013" y="635"/>
                </a:lnTo>
                <a:lnTo>
                  <a:pt x="2332926" y="2412"/>
                </a:lnTo>
                <a:lnTo>
                  <a:pt x="2272220" y="5334"/>
                </a:lnTo>
                <a:lnTo>
                  <a:pt x="2211895" y="9398"/>
                </a:lnTo>
                <a:lnTo>
                  <a:pt x="2151951" y="14604"/>
                </a:lnTo>
                <a:lnTo>
                  <a:pt x="2092642" y="20954"/>
                </a:lnTo>
                <a:lnTo>
                  <a:pt x="2033587" y="28448"/>
                </a:lnTo>
                <a:lnTo>
                  <a:pt x="1975167" y="36957"/>
                </a:lnTo>
                <a:lnTo>
                  <a:pt x="1917128" y="46609"/>
                </a:lnTo>
                <a:lnTo>
                  <a:pt x="1859597" y="57403"/>
                </a:lnTo>
                <a:lnTo>
                  <a:pt x="1802701" y="69087"/>
                </a:lnTo>
                <a:lnTo>
                  <a:pt x="1746186" y="81914"/>
                </a:lnTo>
                <a:lnTo>
                  <a:pt x="1690433" y="95758"/>
                </a:lnTo>
                <a:lnTo>
                  <a:pt x="1635188" y="110616"/>
                </a:lnTo>
                <a:lnTo>
                  <a:pt x="1580451" y="126364"/>
                </a:lnTo>
                <a:lnTo>
                  <a:pt x="1526476" y="143256"/>
                </a:lnTo>
                <a:lnTo>
                  <a:pt x="1473009" y="161036"/>
                </a:lnTo>
                <a:lnTo>
                  <a:pt x="1420304" y="179832"/>
                </a:lnTo>
                <a:lnTo>
                  <a:pt x="1368107" y="199516"/>
                </a:lnTo>
                <a:lnTo>
                  <a:pt x="1316799" y="220090"/>
                </a:lnTo>
                <a:lnTo>
                  <a:pt x="1266126" y="241681"/>
                </a:lnTo>
                <a:lnTo>
                  <a:pt x="1216088" y="264160"/>
                </a:lnTo>
                <a:lnTo>
                  <a:pt x="1166812" y="287527"/>
                </a:lnTo>
                <a:lnTo>
                  <a:pt x="1118425" y="311658"/>
                </a:lnTo>
                <a:lnTo>
                  <a:pt x="1070673" y="336803"/>
                </a:lnTo>
                <a:lnTo>
                  <a:pt x="1023810" y="362712"/>
                </a:lnTo>
                <a:lnTo>
                  <a:pt x="977709" y="389382"/>
                </a:lnTo>
                <a:lnTo>
                  <a:pt x="932370" y="416940"/>
                </a:lnTo>
                <a:lnTo>
                  <a:pt x="888047" y="445388"/>
                </a:lnTo>
                <a:lnTo>
                  <a:pt x="844486" y="474472"/>
                </a:lnTo>
                <a:lnTo>
                  <a:pt x="801789" y="504444"/>
                </a:lnTo>
                <a:lnTo>
                  <a:pt x="760006" y="535177"/>
                </a:lnTo>
                <a:lnTo>
                  <a:pt x="719150" y="566674"/>
                </a:lnTo>
                <a:lnTo>
                  <a:pt x="679221" y="598804"/>
                </a:lnTo>
                <a:lnTo>
                  <a:pt x="640257" y="631698"/>
                </a:lnTo>
                <a:lnTo>
                  <a:pt x="602246" y="665352"/>
                </a:lnTo>
                <a:lnTo>
                  <a:pt x="565226" y="699643"/>
                </a:lnTo>
                <a:lnTo>
                  <a:pt x="529221" y="734695"/>
                </a:lnTo>
                <a:lnTo>
                  <a:pt x="494233" y="770382"/>
                </a:lnTo>
                <a:lnTo>
                  <a:pt x="460273" y="806703"/>
                </a:lnTo>
                <a:lnTo>
                  <a:pt x="427380" y="843661"/>
                </a:lnTo>
                <a:lnTo>
                  <a:pt x="395566" y="881252"/>
                </a:lnTo>
                <a:lnTo>
                  <a:pt x="364832" y="919352"/>
                </a:lnTo>
                <a:lnTo>
                  <a:pt x="335216" y="958214"/>
                </a:lnTo>
                <a:lnTo>
                  <a:pt x="306730" y="997585"/>
                </a:lnTo>
                <a:lnTo>
                  <a:pt x="279387" y="1037463"/>
                </a:lnTo>
                <a:lnTo>
                  <a:pt x="253199" y="1077976"/>
                </a:lnTo>
                <a:lnTo>
                  <a:pt x="228193" y="1119124"/>
                </a:lnTo>
                <a:lnTo>
                  <a:pt x="204393" y="1160653"/>
                </a:lnTo>
                <a:lnTo>
                  <a:pt x="181800" y="1202690"/>
                </a:lnTo>
                <a:lnTo>
                  <a:pt x="160451" y="1245362"/>
                </a:lnTo>
                <a:lnTo>
                  <a:pt x="140335" y="1288415"/>
                </a:lnTo>
                <a:lnTo>
                  <a:pt x="121500" y="1331976"/>
                </a:lnTo>
                <a:lnTo>
                  <a:pt x="103949" y="1375918"/>
                </a:lnTo>
                <a:lnTo>
                  <a:pt x="87693" y="1420368"/>
                </a:lnTo>
                <a:lnTo>
                  <a:pt x="72771" y="1465199"/>
                </a:lnTo>
                <a:lnTo>
                  <a:pt x="59182" y="1510538"/>
                </a:lnTo>
                <a:lnTo>
                  <a:pt x="46939" y="1556258"/>
                </a:lnTo>
                <a:lnTo>
                  <a:pt x="36080" y="1602359"/>
                </a:lnTo>
                <a:lnTo>
                  <a:pt x="26619" y="1648841"/>
                </a:lnTo>
                <a:lnTo>
                  <a:pt x="18554" y="1695577"/>
                </a:lnTo>
                <a:lnTo>
                  <a:pt x="11925" y="1742821"/>
                </a:lnTo>
                <a:lnTo>
                  <a:pt x="6731" y="1790319"/>
                </a:lnTo>
                <a:lnTo>
                  <a:pt x="2997" y="1838198"/>
                </a:lnTo>
                <a:lnTo>
                  <a:pt x="749" y="1886331"/>
                </a:lnTo>
                <a:lnTo>
                  <a:pt x="0" y="1934718"/>
                </a:lnTo>
                <a:lnTo>
                  <a:pt x="749" y="1983105"/>
                </a:lnTo>
                <a:lnTo>
                  <a:pt x="2997" y="2031238"/>
                </a:lnTo>
                <a:lnTo>
                  <a:pt x="6731" y="2079117"/>
                </a:lnTo>
                <a:lnTo>
                  <a:pt x="11925" y="2126615"/>
                </a:lnTo>
                <a:lnTo>
                  <a:pt x="18554" y="2173859"/>
                </a:lnTo>
                <a:lnTo>
                  <a:pt x="26619" y="2220595"/>
                </a:lnTo>
                <a:lnTo>
                  <a:pt x="36080" y="2267077"/>
                </a:lnTo>
                <a:lnTo>
                  <a:pt x="46939" y="2313178"/>
                </a:lnTo>
                <a:lnTo>
                  <a:pt x="59182" y="2358898"/>
                </a:lnTo>
                <a:lnTo>
                  <a:pt x="72771" y="2404237"/>
                </a:lnTo>
                <a:lnTo>
                  <a:pt x="87693" y="2449068"/>
                </a:lnTo>
                <a:lnTo>
                  <a:pt x="103949" y="2493518"/>
                </a:lnTo>
                <a:lnTo>
                  <a:pt x="121500" y="2537460"/>
                </a:lnTo>
                <a:lnTo>
                  <a:pt x="140335" y="2581021"/>
                </a:lnTo>
                <a:lnTo>
                  <a:pt x="160451" y="2624074"/>
                </a:lnTo>
                <a:lnTo>
                  <a:pt x="181800" y="2666746"/>
                </a:lnTo>
                <a:lnTo>
                  <a:pt x="204393" y="2708783"/>
                </a:lnTo>
                <a:lnTo>
                  <a:pt x="228193" y="2750312"/>
                </a:lnTo>
                <a:lnTo>
                  <a:pt x="253199" y="2791460"/>
                </a:lnTo>
                <a:lnTo>
                  <a:pt x="279387" y="2831973"/>
                </a:lnTo>
                <a:lnTo>
                  <a:pt x="306730" y="2871851"/>
                </a:lnTo>
                <a:lnTo>
                  <a:pt x="335216" y="2911221"/>
                </a:lnTo>
                <a:lnTo>
                  <a:pt x="364832" y="2950083"/>
                </a:lnTo>
                <a:lnTo>
                  <a:pt x="395566" y="2988183"/>
                </a:lnTo>
                <a:lnTo>
                  <a:pt x="427380" y="3025775"/>
                </a:lnTo>
                <a:lnTo>
                  <a:pt x="460273" y="3062732"/>
                </a:lnTo>
                <a:lnTo>
                  <a:pt x="494233" y="3099054"/>
                </a:lnTo>
                <a:lnTo>
                  <a:pt x="529221" y="3134741"/>
                </a:lnTo>
                <a:lnTo>
                  <a:pt x="565226" y="3169742"/>
                </a:lnTo>
                <a:lnTo>
                  <a:pt x="602246" y="3204057"/>
                </a:lnTo>
                <a:lnTo>
                  <a:pt x="640257" y="3237687"/>
                </a:lnTo>
                <a:lnTo>
                  <a:pt x="679221" y="3270605"/>
                </a:lnTo>
                <a:lnTo>
                  <a:pt x="719150" y="3302787"/>
                </a:lnTo>
                <a:lnTo>
                  <a:pt x="760006" y="3334245"/>
                </a:lnTo>
                <a:lnTo>
                  <a:pt x="801789" y="3364953"/>
                </a:lnTo>
                <a:lnTo>
                  <a:pt x="844486" y="3394900"/>
                </a:lnTo>
                <a:lnTo>
                  <a:pt x="888047" y="3424072"/>
                </a:lnTo>
                <a:lnTo>
                  <a:pt x="932370" y="3452444"/>
                </a:lnTo>
                <a:lnTo>
                  <a:pt x="977709" y="3480015"/>
                </a:lnTo>
                <a:lnTo>
                  <a:pt x="1023810" y="3506762"/>
                </a:lnTo>
                <a:lnTo>
                  <a:pt x="1070673" y="3532682"/>
                </a:lnTo>
                <a:lnTo>
                  <a:pt x="1118425" y="3557752"/>
                </a:lnTo>
                <a:lnTo>
                  <a:pt x="1166812" y="3581971"/>
                </a:lnTo>
                <a:lnTo>
                  <a:pt x="1216088" y="3605301"/>
                </a:lnTo>
                <a:lnTo>
                  <a:pt x="1266126" y="3627754"/>
                </a:lnTo>
                <a:lnTo>
                  <a:pt x="1316799" y="3649294"/>
                </a:lnTo>
                <a:lnTo>
                  <a:pt x="1368107" y="3669931"/>
                </a:lnTo>
                <a:lnTo>
                  <a:pt x="1420304" y="3689629"/>
                </a:lnTo>
                <a:lnTo>
                  <a:pt x="1473009" y="3708387"/>
                </a:lnTo>
                <a:lnTo>
                  <a:pt x="1526476" y="3726179"/>
                </a:lnTo>
                <a:lnTo>
                  <a:pt x="1580451" y="3743007"/>
                </a:lnTo>
                <a:lnTo>
                  <a:pt x="1635188" y="3758857"/>
                </a:lnTo>
                <a:lnTo>
                  <a:pt x="1690433" y="3773690"/>
                </a:lnTo>
                <a:lnTo>
                  <a:pt x="1746186" y="3787521"/>
                </a:lnTo>
                <a:lnTo>
                  <a:pt x="1802701" y="3800335"/>
                </a:lnTo>
                <a:lnTo>
                  <a:pt x="1859597" y="3812095"/>
                </a:lnTo>
                <a:lnTo>
                  <a:pt x="1917128" y="3822801"/>
                </a:lnTo>
                <a:lnTo>
                  <a:pt x="1975167" y="3832440"/>
                </a:lnTo>
                <a:lnTo>
                  <a:pt x="2033587" y="3841000"/>
                </a:lnTo>
                <a:lnTo>
                  <a:pt x="2092642" y="3848455"/>
                </a:lnTo>
                <a:lnTo>
                  <a:pt x="2151951" y="3854805"/>
                </a:lnTo>
                <a:lnTo>
                  <a:pt x="2211895" y="3860038"/>
                </a:lnTo>
                <a:lnTo>
                  <a:pt x="2272220" y="3864127"/>
                </a:lnTo>
                <a:lnTo>
                  <a:pt x="2332926" y="3867073"/>
                </a:lnTo>
                <a:lnTo>
                  <a:pt x="2394013" y="3868839"/>
                </a:lnTo>
                <a:lnTo>
                  <a:pt x="2455481" y="3869436"/>
                </a:lnTo>
                <a:lnTo>
                  <a:pt x="2455481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88313" y="2455926"/>
            <a:ext cx="1934845" cy="3869690"/>
          </a:xfrm>
          <a:custGeom>
            <a:avLst/>
            <a:gdLst/>
            <a:ahLst/>
            <a:cxnLst/>
            <a:rect l="l" t="t" r="r" b="b"/>
            <a:pathLst>
              <a:path w="1934845" h="3869690">
                <a:moveTo>
                  <a:pt x="1934718" y="3869436"/>
                </a:moveTo>
                <a:lnTo>
                  <a:pt x="1886331" y="3868839"/>
                </a:lnTo>
                <a:lnTo>
                  <a:pt x="1838198" y="3867073"/>
                </a:lnTo>
                <a:lnTo>
                  <a:pt x="1790319" y="3864127"/>
                </a:lnTo>
                <a:lnTo>
                  <a:pt x="1742821" y="3860038"/>
                </a:lnTo>
                <a:lnTo>
                  <a:pt x="1695577" y="3854805"/>
                </a:lnTo>
                <a:lnTo>
                  <a:pt x="1648841" y="3848455"/>
                </a:lnTo>
                <a:lnTo>
                  <a:pt x="1602359" y="3841000"/>
                </a:lnTo>
                <a:lnTo>
                  <a:pt x="1556258" y="3832440"/>
                </a:lnTo>
                <a:lnTo>
                  <a:pt x="1510538" y="3822801"/>
                </a:lnTo>
                <a:lnTo>
                  <a:pt x="1465199" y="3812095"/>
                </a:lnTo>
                <a:lnTo>
                  <a:pt x="1420368" y="3800335"/>
                </a:lnTo>
                <a:lnTo>
                  <a:pt x="1375918" y="3787521"/>
                </a:lnTo>
                <a:lnTo>
                  <a:pt x="1331976" y="3773690"/>
                </a:lnTo>
                <a:lnTo>
                  <a:pt x="1288415" y="3758857"/>
                </a:lnTo>
                <a:lnTo>
                  <a:pt x="1245362" y="3743007"/>
                </a:lnTo>
                <a:lnTo>
                  <a:pt x="1202690" y="3726179"/>
                </a:lnTo>
                <a:lnTo>
                  <a:pt x="1160653" y="3708387"/>
                </a:lnTo>
                <a:lnTo>
                  <a:pt x="1119124" y="3689629"/>
                </a:lnTo>
                <a:lnTo>
                  <a:pt x="1077976" y="3669931"/>
                </a:lnTo>
                <a:lnTo>
                  <a:pt x="1037463" y="3649294"/>
                </a:lnTo>
                <a:lnTo>
                  <a:pt x="997585" y="3627754"/>
                </a:lnTo>
                <a:lnTo>
                  <a:pt x="958215" y="3605301"/>
                </a:lnTo>
                <a:lnTo>
                  <a:pt x="919353" y="3581971"/>
                </a:lnTo>
                <a:lnTo>
                  <a:pt x="881253" y="3557752"/>
                </a:lnTo>
                <a:lnTo>
                  <a:pt x="843661" y="3532682"/>
                </a:lnTo>
                <a:lnTo>
                  <a:pt x="806704" y="3506762"/>
                </a:lnTo>
                <a:lnTo>
                  <a:pt x="770382" y="3480015"/>
                </a:lnTo>
                <a:lnTo>
                  <a:pt x="734694" y="3452444"/>
                </a:lnTo>
                <a:lnTo>
                  <a:pt x="699643" y="3424072"/>
                </a:lnTo>
                <a:lnTo>
                  <a:pt x="665353" y="3394900"/>
                </a:lnTo>
                <a:lnTo>
                  <a:pt x="631698" y="3364953"/>
                </a:lnTo>
                <a:lnTo>
                  <a:pt x="598805" y="3334245"/>
                </a:lnTo>
                <a:lnTo>
                  <a:pt x="566674" y="3302787"/>
                </a:lnTo>
                <a:lnTo>
                  <a:pt x="535178" y="3270605"/>
                </a:lnTo>
                <a:lnTo>
                  <a:pt x="504444" y="3237687"/>
                </a:lnTo>
                <a:lnTo>
                  <a:pt x="474472" y="3204057"/>
                </a:lnTo>
                <a:lnTo>
                  <a:pt x="445389" y="3169742"/>
                </a:lnTo>
                <a:lnTo>
                  <a:pt x="416941" y="3134741"/>
                </a:lnTo>
                <a:lnTo>
                  <a:pt x="389382" y="3099054"/>
                </a:lnTo>
                <a:lnTo>
                  <a:pt x="362712" y="3062732"/>
                </a:lnTo>
                <a:lnTo>
                  <a:pt x="336804" y="3025775"/>
                </a:lnTo>
                <a:lnTo>
                  <a:pt x="311658" y="2988183"/>
                </a:lnTo>
                <a:lnTo>
                  <a:pt x="287528" y="2950083"/>
                </a:lnTo>
                <a:lnTo>
                  <a:pt x="264134" y="2911221"/>
                </a:lnTo>
                <a:lnTo>
                  <a:pt x="241681" y="2871851"/>
                </a:lnTo>
                <a:lnTo>
                  <a:pt x="220141" y="2831973"/>
                </a:lnTo>
                <a:lnTo>
                  <a:pt x="199504" y="2791460"/>
                </a:lnTo>
                <a:lnTo>
                  <a:pt x="179806" y="2750312"/>
                </a:lnTo>
                <a:lnTo>
                  <a:pt x="161048" y="2708783"/>
                </a:lnTo>
                <a:lnTo>
                  <a:pt x="143256" y="2666746"/>
                </a:lnTo>
                <a:lnTo>
                  <a:pt x="126428" y="2624074"/>
                </a:lnTo>
                <a:lnTo>
                  <a:pt x="110578" y="2581021"/>
                </a:lnTo>
                <a:lnTo>
                  <a:pt x="95732" y="2537460"/>
                </a:lnTo>
                <a:lnTo>
                  <a:pt x="81902" y="2493518"/>
                </a:lnTo>
                <a:lnTo>
                  <a:pt x="69100" y="2449068"/>
                </a:lnTo>
                <a:lnTo>
                  <a:pt x="57340" y="2404237"/>
                </a:lnTo>
                <a:lnTo>
                  <a:pt x="46634" y="2358898"/>
                </a:lnTo>
                <a:lnTo>
                  <a:pt x="36995" y="2313178"/>
                </a:lnTo>
                <a:lnTo>
                  <a:pt x="28435" y="2267077"/>
                </a:lnTo>
                <a:lnTo>
                  <a:pt x="20967" y="2220595"/>
                </a:lnTo>
                <a:lnTo>
                  <a:pt x="14617" y="2173859"/>
                </a:lnTo>
                <a:lnTo>
                  <a:pt x="9398" y="2126615"/>
                </a:lnTo>
                <a:lnTo>
                  <a:pt x="5308" y="2079117"/>
                </a:lnTo>
                <a:lnTo>
                  <a:pt x="2362" y="2031238"/>
                </a:lnTo>
                <a:lnTo>
                  <a:pt x="596" y="1983105"/>
                </a:lnTo>
                <a:lnTo>
                  <a:pt x="0" y="1934718"/>
                </a:lnTo>
                <a:lnTo>
                  <a:pt x="596" y="1886331"/>
                </a:lnTo>
                <a:lnTo>
                  <a:pt x="2362" y="1838198"/>
                </a:lnTo>
                <a:lnTo>
                  <a:pt x="5308" y="1790319"/>
                </a:lnTo>
                <a:lnTo>
                  <a:pt x="9398" y="1742821"/>
                </a:lnTo>
                <a:lnTo>
                  <a:pt x="14617" y="1695577"/>
                </a:lnTo>
                <a:lnTo>
                  <a:pt x="20967" y="1648841"/>
                </a:lnTo>
                <a:lnTo>
                  <a:pt x="28435" y="1602359"/>
                </a:lnTo>
                <a:lnTo>
                  <a:pt x="36995" y="1556258"/>
                </a:lnTo>
                <a:lnTo>
                  <a:pt x="46634" y="1510538"/>
                </a:lnTo>
                <a:lnTo>
                  <a:pt x="57340" y="1465199"/>
                </a:lnTo>
                <a:lnTo>
                  <a:pt x="69100" y="1420368"/>
                </a:lnTo>
                <a:lnTo>
                  <a:pt x="81902" y="1375918"/>
                </a:lnTo>
                <a:lnTo>
                  <a:pt x="95732" y="1331976"/>
                </a:lnTo>
                <a:lnTo>
                  <a:pt x="110578" y="1288415"/>
                </a:lnTo>
                <a:lnTo>
                  <a:pt x="126428" y="1245362"/>
                </a:lnTo>
                <a:lnTo>
                  <a:pt x="143256" y="1202690"/>
                </a:lnTo>
                <a:lnTo>
                  <a:pt x="161048" y="1160653"/>
                </a:lnTo>
                <a:lnTo>
                  <a:pt x="179806" y="1119124"/>
                </a:lnTo>
                <a:lnTo>
                  <a:pt x="199504" y="1077976"/>
                </a:lnTo>
                <a:lnTo>
                  <a:pt x="220141" y="1037463"/>
                </a:lnTo>
                <a:lnTo>
                  <a:pt x="241681" y="997585"/>
                </a:lnTo>
                <a:lnTo>
                  <a:pt x="264134" y="958214"/>
                </a:lnTo>
                <a:lnTo>
                  <a:pt x="287528" y="919352"/>
                </a:lnTo>
                <a:lnTo>
                  <a:pt x="311658" y="881252"/>
                </a:lnTo>
                <a:lnTo>
                  <a:pt x="336804" y="843661"/>
                </a:lnTo>
                <a:lnTo>
                  <a:pt x="362712" y="806703"/>
                </a:lnTo>
                <a:lnTo>
                  <a:pt x="389382" y="770382"/>
                </a:lnTo>
                <a:lnTo>
                  <a:pt x="416941" y="734695"/>
                </a:lnTo>
                <a:lnTo>
                  <a:pt x="445389" y="699643"/>
                </a:lnTo>
                <a:lnTo>
                  <a:pt x="474472" y="665352"/>
                </a:lnTo>
                <a:lnTo>
                  <a:pt x="504444" y="631698"/>
                </a:lnTo>
                <a:lnTo>
                  <a:pt x="535178" y="598804"/>
                </a:lnTo>
                <a:lnTo>
                  <a:pt x="566674" y="566674"/>
                </a:lnTo>
                <a:lnTo>
                  <a:pt x="598805" y="535177"/>
                </a:lnTo>
                <a:lnTo>
                  <a:pt x="631698" y="504444"/>
                </a:lnTo>
                <a:lnTo>
                  <a:pt x="665353" y="474472"/>
                </a:lnTo>
                <a:lnTo>
                  <a:pt x="699643" y="445388"/>
                </a:lnTo>
                <a:lnTo>
                  <a:pt x="734694" y="416940"/>
                </a:lnTo>
                <a:lnTo>
                  <a:pt x="770382" y="389382"/>
                </a:lnTo>
                <a:lnTo>
                  <a:pt x="806704" y="362712"/>
                </a:lnTo>
                <a:lnTo>
                  <a:pt x="843661" y="336803"/>
                </a:lnTo>
                <a:lnTo>
                  <a:pt x="881253" y="311658"/>
                </a:lnTo>
                <a:lnTo>
                  <a:pt x="919353" y="287527"/>
                </a:lnTo>
                <a:lnTo>
                  <a:pt x="958215" y="264160"/>
                </a:lnTo>
                <a:lnTo>
                  <a:pt x="997585" y="241681"/>
                </a:lnTo>
                <a:lnTo>
                  <a:pt x="1037463" y="220090"/>
                </a:lnTo>
                <a:lnTo>
                  <a:pt x="1077976" y="199516"/>
                </a:lnTo>
                <a:lnTo>
                  <a:pt x="1119124" y="179832"/>
                </a:lnTo>
                <a:lnTo>
                  <a:pt x="1160653" y="161036"/>
                </a:lnTo>
                <a:lnTo>
                  <a:pt x="1202690" y="143256"/>
                </a:lnTo>
                <a:lnTo>
                  <a:pt x="1245362" y="126364"/>
                </a:lnTo>
                <a:lnTo>
                  <a:pt x="1288415" y="110616"/>
                </a:lnTo>
                <a:lnTo>
                  <a:pt x="1331976" y="95758"/>
                </a:lnTo>
                <a:lnTo>
                  <a:pt x="1375918" y="81914"/>
                </a:lnTo>
                <a:lnTo>
                  <a:pt x="1420368" y="69087"/>
                </a:lnTo>
                <a:lnTo>
                  <a:pt x="1465199" y="57403"/>
                </a:lnTo>
                <a:lnTo>
                  <a:pt x="1510538" y="46609"/>
                </a:lnTo>
                <a:lnTo>
                  <a:pt x="1556258" y="36957"/>
                </a:lnTo>
                <a:lnTo>
                  <a:pt x="1602359" y="28448"/>
                </a:lnTo>
                <a:lnTo>
                  <a:pt x="1648841" y="20954"/>
                </a:lnTo>
                <a:lnTo>
                  <a:pt x="1695577" y="14604"/>
                </a:lnTo>
                <a:lnTo>
                  <a:pt x="1742821" y="9398"/>
                </a:lnTo>
                <a:lnTo>
                  <a:pt x="1790319" y="5334"/>
                </a:lnTo>
                <a:lnTo>
                  <a:pt x="1838198" y="2412"/>
                </a:lnTo>
                <a:lnTo>
                  <a:pt x="1886331" y="635"/>
                </a:lnTo>
                <a:lnTo>
                  <a:pt x="1934718" y="0"/>
                </a:lnTo>
                <a:lnTo>
                  <a:pt x="1934718" y="1934718"/>
                </a:lnTo>
                <a:lnTo>
                  <a:pt x="1934718" y="3869436"/>
                </a:lnTo>
                <a:close/>
              </a:path>
            </a:pathLst>
          </a:custGeom>
          <a:ln w="2590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17698" y="6037326"/>
            <a:ext cx="5975985" cy="245745"/>
          </a:xfrm>
          <a:custGeom>
            <a:avLst/>
            <a:gdLst/>
            <a:ahLst/>
            <a:cxnLst/>
            <a:rect l="l" t="t" r="r" b="b"/>
            <a:pathLst>
              <a:path w="5975984" h="245745">
                <a:moveTo>
                  <a:pt x="0" y="245364"/>
                </a:moveTo>
                <a:lnTo>
                  <a:pt x="5975604" y="245364"/>
                </a:lnTo>
                <a:lnTo>
                  <a:pt x="5975604" y="0"/>
                </a:lnTo>
                <a:lnTo>
                  <a:pt x="0" y="0"/>
                </a:lnTo>
                <a:lnTo>
                  <a:pt x="0" y="245364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97330" y="3196589"/>
            <a:ext cx="1419860" cy="2840990"/>
          </a:xfrm>
          <a:custGeom>
            <a:avLst/>
            <a:gdLst/>
            <a:ahLst/>
            <a:cxnLst/>
            <a:rect l="l" t="t" r="r" b="b"/>
            <a:pathLst>
              <a:path w="1419860" h="2840990">
                <a:moveTo>
                  <a:pt x="1419606" y="0"/>
                </a:moveTo>
                <a:lnTo>
                  <a:pt x="1371853" y="762"/>
                </a:lnTo>
                <a:lnTo>
                  <a:pt x="1324356" y="3175"/>
                </a:lnTo>
                <a:lnTo>
                  <a:pt x="1277365" y="6985"/>
                </a:lnTo>
                <a:lnTo>
                  <a:pt x="1230883" y="12446"/>
                </a:lnTo>
                <a:lnTo>
                  <a:pt x="1184783" y="19304"/>
                </a:lnTo>
                <a:lnTo>
                  <a:pt x="1139189" y="27686"/>
                </a:lnTo>
                <a:lnTo>
                  <a:pt x="1094105" y="37464"/>
                </a:lnTo>
                <a:lnTo>
                  <a:pt x="1049655" y="48768"/>
                </a:lnTo>
                <a:lnTo>
                  <a:pt x="1005713" y="61340"/>
                </a:lnTo>
                <a:lnTo>
                  <a:pt x="962278" y="75311"/>
                </a:lnTo>
                <a:lnTo>
                  <a:pt x="919607" y="90677"/>
                </a:lnTo>
                <a:lnTo>
                  <a:pt x="877443" y="107314"/>
                </a:lnTo>
                <a:lnTo>
                  <a:pt x="836040" y="125222"/>
                </a:lnTo>
                <a:lnTo>
                  <a:pt x="795274" y="144399"/>
                </a:lnTo>
                <a:lnTo>
                  <a:pt x="755269" y="164846"/>
                </a:lnTo>
                <a:lnTo>
                  <a:pt x="716026" y="186436"/>
                </a:lnTo>
                <a:lnTo>
                  <a:pt x="677544" y="209296"/>
                </a:lnTo>
                <a:lnTo>
                  <a:pt x="639826" y="233299"/>
                </a:lnTo>
                <a:lnTo>
                  <a:pt x="602995" y="258445"/>
                </a:lnTo>
                <a:lnTo>
                  <a:pt x="566927" y="284734"/>
                </a:lnTo>
                <a:lnTo>
                  <a:pt x="531749" y="312038"/>
                </a:lnTo>
                <a:lnTo>
                  <a:pt x="497458" y="340487"/>
                </a:lnTo>
                <a:lnTo>
                  <a:pt x="464057" y="369950"/>
                </a:lnTo>
                <a:lnTo>
                  <a:pt x="431672" y="400431"/>
                </a:lnTo>
                <a:lnTo>
                  <a:pt x="400176" y="431800"/>
                </a:lnTo>
                <a:lnTo>
                  <a:pt x="369696" y="464312"/>
                </a:lnTo>
                <a:lnTo>
                  <a:pt x="340232" y="497713"/>
                </a:lnTo>
                <a:lnTo>
                  <a:pt x="311912" y="532003"/>
                </a:lnTo>
                <a:lnTo>
                  <a:pt x="284606" y="567182"/>
                </a:lnTo>
                <a:lnTo>
                  <a:pt x="258318" y="603250"/>
                </a:lnTo>
                <a:lnTo>
                  <a:pt x="233171" y="640207"/>
                </a:lnTo>
                <a:lnTo>
                  <a:pt x="209169" y="677926"/>
                </a:lnTo>
                <a:lnTo>
                  <a:pt x="186308" y="716407"/>
                </a:lnTo>
                <a:lnTo>
                  <a:pt x="164719" y="755650"/>
                </a:lnTo>
                <a:lnTo>
                  <a:pt x="144271" y="795655"/>
                </a:lnTo>
                <a:lnTo>
                  <a:pt x="125094" y="836422"/>
                </a:lnTo>
                <a:lnTo>
                  <a:pt x="107187" y="877951"/>
                </a:lnTo>
                <a:lnTo>
                  <a:pt x="90550" y="919988"/>
                </a:lnTo>
                <a:lnTo>
                  <a:pt x="75310" y="962787"/>
                </a:lnTo>
                <a:lnTo>
                  <a:pt x="61340" y="1006221"/>
                </a:lnTo>
                <a:lnTo>
                  <a:pt x="48767" y="1050163"/>
                </a:lnTo>
                <a:lnTo>
                  <a:pt x="37464" y="1094740"/>
                </a:lnTo>
                <a:lnTo>
                  <a:pt x="27685" y="1139825"/>
                </a:lnTo>
                <a:lnTo>
                  <a:pt x="19303" y="1185418"/>
                </a:lnTo>
                <a:lnTo>
                  <a:pt x="12445" y="1231519"/>
                </a:lnTo>
                <a:lnTo>
                  <a:pt x="6984" y="1278001"/>
                </a:lnTo>
                <a:lnTo>
                  <a:pt x="3175" y="1325118"/>
                </a:lnTo>
                <a:lnTo>
                  <a:pt x="761" y="1372489"/>
                </a:lnTo>
                <a:lnTo>
                  <a:pt x="0" y="1420368"/>
                </a:lnTo>
                <a:lnTo>
                  <a:pt x="761" y="1468247"/>
                </a:lnTo>
                <a:lnTo>
                  <a:pt x="3175" y="1515618"/>
                </a:lnTo>
                <a:lnTo>
                  <a:pt x="6984" y="1562608"/>
                </a:lnTo>
                <a:lnTo>
                  <a:pt x="12445" y="1609217"/>
                </a:lnTo>
                <a:lnTo>
                  <a:pt x="19303" y="1655318"/>
                </a:lnTo>
                <a:lnTo>
                  <a:pt x="27685" y="1700911"/>
                </a:lnTo>
                <a:lnTo>
                  <a:pt x="37464" y="1745996"/>
                </a:lnTo>
                <a:lnTo>
                  <a:pt x="48767" y="1790573"/>
                </a:lnTo>
                <a:lnTo>
                  <a:pt x="61340" y="1834515"/>
                </a:lnTo>
                <a:lnTo>
                  <a:pt x="75310" y="1877949"/>
                </a:lnTo>
                <a:lnTo>
                  <a:pt x="90550" y="1920748"/>
                </a:lnTo>
                <a:lnTo>
                  <a:pt x="107187" y="1962785"/>
                </a:lnTo>
                <a:lnTo>
                  <a:pt x="125094" y="2004314"/>
                </a:lnTo>
                <a:lnTo>
                  <a:pt x="144271" y="2045081"/>
                </a:lnTo>
                <a:lnTo>
                  <a:pt x="164719" y="2085086"/>
                </a:lnTo>
                <a:lnTo>
                  <a:pt x="186308" y="2124329"/>
                </a:lnTo>
                <a:lnTo>
                  <a:pt x="209169" y="2162810"/>
                </a:lnTo>
                <a:lnTo>
                  <a:pt x="233171" y="2200529"/>
                </a:lnTo>
                <a:lnTo>
                  <a:pt x="258318" y="2237486"/>
                </a:lnTo>
                <a:lnTo>
                  <a:pt x="284606" y="2273554"/>
                </a:lnTo>
                <a:lnTo>
                  <a:pt x="311912" y="2308733"/>
                </a:lnTo>
                <a:lnTo>
                  <a:pt x="340232" y="2343023"/>
                </a:lnTo>
                <a:lnTo>
                  <a:pt x="369696" y="2376424"/>
                </a:lnTo>
                <a:lnTo>
                  <a:pt x="400176" y="2408872"/>
                </a:lnTo>
                <a:lnTo>
                  <a:pt x="431672" y="2440343"/>
                </a:lnTo>
                <a:lnTo>
                  <a:pt x="464057" y="2470823"/>
                </a:lnTo>
                <a:lnTo>
                  <a:pt x="497458" y="2500287"/>
                </a:lnTo>
                <a:lnTo>
                  <a:pt x="531749" y="2528709"/>
                </a:lnTo>
                <a:lnTo>
                  <a:pt x="566927" y="2556052"/>
                </a:lnTo>
                <a:lnTo>
                  <a:pt x="602995" y="2582316"/>
                </a:lnTo>
                <a:lnTo>
                  <a:pt x="639826" y="2607462"/>
                </a:lnTo>
                <a:lnTo>
                  <a:pt x="677544" y="2631465"/>
                </a:lnTo>
                <a:lnTo>
                  <a:pt x="716026" y="2654300"/>
                </a:lnTo>
                <a:lnTo>
                  <a:pt x="755269" y="2675940"/>
                </a:lnTo>
                <a:lnTo>
                  <a:pt x="795274" y="2696375"/>
                </a:lnTo>
                <a:lnTo>
                  <a:pt x="836040" y="2715552"/>
                </a:lnTo>
                <a:lnTo>
                  <a:pt x="877443" y="2733484"/>
                </a:lnTo>
                <a:lnTo>
                  <a:pt x="919607" y="2750108"/>
                </a:lnTo>
                <a:lnTo>
                  <a:pt x="962278" y="2765425"/>
                </a:lnTo>
                <a:lnTo>
                  <a:pt x="1005713" y="2779395"/>
                </a:lnTo>
                <a:lnTo>
                  <a:pt x="1049655" y="2792006"/>
                </a:lnTo>
                <a:lnTo>
                  <a:pt x="1094105" y="2803220"/>
                </a:lnTo>
                <a:lnTo>
                  <a:pt x="1139189" y="2813024"/>
                </a:lnTo>
                <a:lnTo>
                  <a:pt x="1184783" y="2821393"/>
                </a:lnTo>
                <a:lnTo>
                  <a:pt x="1230883" y="2828290"/>
                </a:lnTo>
                <a:lnTo>
                  <a:pt x="1277365" y="2833700"/>
                </a:lnTo>
                <a:lnTo>
                  <a:pt x="1324356" y="2837586"/>
                </a:lnTo>
                <a:lnTo>
                  <a:pt x="1371853" y="2839948"/>
                </a:lnTo>
                <a:lnTo>
                  <a:pt x="1419606" y="2840736"/>
                </a:lnTo>
                <a:lnTo>
                  <a:pt x="1419606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97330" y="3196589"/>
            <a:ext cx="1419860" cy="2840990"/>
          </a:xfrm>
          <a:custGeom>
            <a:avLst/>
            <a:gdLst/>
            <a:ahLst/>
            <a:cxnLst/>
            <a:rect l="l" t="t" r="r" b="b"/>
            <a:pathLst>
              <a:path w="1419860" h="2840990">
                <a:moveTo>
                  <a:pt x="1419606" y="2840736"/>
                </a:moveTo>
                <a:lnTo>
                  <a:pt x="1371853" y="2839948"/>
                </a:lnTo>
                <a:lnTo>
                  <a:pt x="1324356" y="2837586"/>
                </a:lnTo>
                <a:lnTo>
                  <a:pt x="1277365" y="2833700"/>
                </a:lnTo>
                <a:lnTo>
                  <a:pt x="1230883" y="2828290"/>
                </a:lnTo>
                <a:lnTo>
                  <a:pt x="1184783" y="2821393"/>
                </a:lnTo>
                <a:lnTo>
                  <a:pt x="1139189" y="2813024"/>
                </a:lnTo>
                <a:lnTo>
                  <a:pt x="1094105" y="2803220"/>
                </a:lnTo>
                <a:lnTo>
                  <a:pt x="1049655" y="2792006"/>
                </a:lnTo>
                <a:lnTo>
                  <a:pt x="1005713" y="2779395"/>
                </a:lnTo>
                <a:lnTo>
                  <a:pt x="962278" y="2765425"/>
                </a:lnTo>
                <a:lnTo>
                  <a:pt x="919607" y="2750108"/>
                </a:lnTo>
                <a:lnTo>
                  <a:pt x="877443" y="2733484"/>
                </a:lnTo>
                <a:lnTo>
                  <a:pt x="836040" y="2715552"/>
                </a:lnTo>
                <a:lnTo>
                  <a:pt x="795274" y="2696375"/>
                </a:lnTo>
                <a:lnTo>
                  <a:pt x="755269" y="2675940"/>
                </a:lnTo>
                <a:lnTo>
                  <a:pt x="716026" y="2654300"/>
                </a:lnTo>
                <a:lnTo>
                  <a:pt x="677544" y="2631465"/>
                </a:lnTo>
                <a:lnTo>
                  <a:pt x="639826" y="2607462"/>
                </a:lnTo>
                <a:lnTo>
                  <a:pt x="602995" y="2582316"/>
                </a:lnTo>
                <a:lnTo>
                  <a:pt x="566927" y="2556052"/>
                </a:lnTo>
                <a:lnTo>
                  <a:pt x="531749" y="2528709"/>
                </a:lnTo>
                <a:lnTo>
                  <a:pt x="497458" y="2500287"/>
                </a:lnTo>
                <a:lnTo>
                  <a:pt x="464057" y="2470823"/>
                </a:lnTo>
                <a:lnTo>
                  <a:pt x="431672" y="2440343"/>
                </a:lnTo>
                <a:lnTo>
                  <a:pt x="400176" y="2408872"/>
                </a:lnTo>
                <a:lnTo>
                  <a:pt x="369696" y="2376424"/>
                </a:lnTo>
                <a:lnTo>
                  <a:pt x="340232" y="2343023"/>
                </a:lnTo>
                <a:lnTo>
                  <a:pt x="311912" y="2308733"/>
                </a:lnTo>
                <a:lnTo>
                  <a:pt x="284606" y="2273554"/>
                </a:lnTo>
                <a:lnTo>
                  <a:pt x="258318" y="2237486"/>
                </a:lnTo>
                <a:lnTo>
                  <a:pt x="233171" y="2200529"/>
                </a:lnTo>
                <a:lnTo>
                  <a:pt x="209169" y="2162810"/>
                </a:lnTo>
                <a:lnTo>
                  <a:pt x="186308" y="2124329"/>
                </a:lnTo>
                <a:lnTo>
                  <a:pt x="164719" y="2085086"/>
                </a:lnTo>
                <a:lnTo>
                  <a:pt x="144271" y="2045081"/>
                </a:lnTo>
                <a:lnTo>
                  <a:pt x="125094" y="2004314"/>
                </a:lnTo>
                <a:lnTo>
                  <a:pt x="107187" y="1962785"/>
                </a:lnTo>
                <a:lnTo>
                  <a:pt x="90550" y="1920748"/>
                </a:lnTo>
                <a:lnTo>
                  <a:pt x="75310" y="1877949"/>
                </a:lnTo>
                <a:lnTo>
                  <a:pt x="61340" y="1834515"/>
                </a:lnTo>
                <a:lnTo>
                  <a:pt x="48767" y="1790573"/>
                </a:lnTo>
                <a:lnTo>
                  <a:pt x="37464" y="1745996"/>
                </a:lnTo>
                <a:lnTo>
                  <a:pt x="27685" y="1700911"/>
                </a:lnTo>
                <a:lnTo>
                  <a:pt x="19303" y="1655318"/>
                </a:lnTo>
                <a:lnTo>
                  <a:pt x="12445" y="1609217"/>
                </a:lnTo>
                <a:lnTo>
                  <a:pt x="6984" y="1562608"/>
                </a:lnTo>
                <a:lnTo>
                  <a:pt x="3175" y="1515618"/>
                </a:lnTo>
                <a:lnTo>
                  <a:pt x="761" y="1468247"/>
                </a:lnTo>
                <a:lnTo>
                  <a:pt x="0" y="1420368"/>
                </a:lnTo>
                <a:lnTo>
                  <a:pt x="761" y="1372489"/>
                </a:lnTo>
                <a:lnTo>
                  <a:pt x="3175" y="1325118"/>
                </a:lnTo>
                <a:lnTo>
                  <a:pt x="6984" y="1278001"/>
                </a:lnTo>
                <a:lnTo>
                  <a:pt x="12445" y="1231519"/>
                </a:lnTo>
                <a:lnTo>
                  <a:pt x="19303" y="1185418"/>
                </a:lnTo>
                <a:lnTo>
                  <a:pt x="27685" y="1139825"/>
                </a:lnTo>
                <a:lnTo>
                  <a:pt x="37464" y="1094740"/>
                </a:lnTo>
                <a:lnTo>
                  <a:pt x="48767" y="1050163"/>
                </a:lnTo>
                <a:lnTo>
                  <a:pt x="61340" y="1006221"/>
                </a:lnTo>
                <a:lnTo>
                  <a:pt x="75310" y="962787"/>
                </a:lnTo>
                <a:lnTo>
                  <a:pt x="90550" y="919988"/>
                </a:lnTo>
                <a:lnTo>
                  <a:pt x="107187" y="877951"/>
                </a:lnTo>
                <a:lnTo>
                  <a:pt x="125094" y="836422"/>
                </a:lnTo>
                <a:lnTo>
                  <a:pt x="144271" y="795655"/>
                </a:lnTo>
                <a:lnTo>
                  <a:pt x="164719" y="755650"/>
                </a:lnTo>
                <a:lnTo>
                  <a:pt x="186308" y="716407"/>
                </a:lnTo>
                <a:lnTo>
                  <a:pt x="209169" y="677926"/>
                </a:lnTo>
                <a:lnTo>
                  <a:pt x="233171" y="640207"/>
                </a:lnTo>
                <a:lnTo>
                  <a:pt x="258318" y="603250"/>
                </a:lnTo>
                <a:lnTo>
                  <a:pt x="284606" y="567182"/>
                </a:lnTo>
                <a:lnTo>
                  <a:pt x="311912" y="532003"/>
                </a:lnTo>
                <a:lnTo>
                  <a:pt x="340232" y="497713"/>
                </a:lnTo>
                <a:lnTo>
                  <a:pt x="369696" y="464312"/>
                </a:lnTo>
                <a:lnTo>
                  <a:pt x="400176" y="431800"/>
                </a:lnTo>
                <a:lnTo>
                  <a:pt x="431672" y="400431"/>
                </a:lnTo>
                <a:lnTo>
                  <a:pt x="464057" y="369950"/>
                </a:lnTo>
                <a:lnTo>
                  <a:pt x="497458" y="340487"/>
                </a:lnTo>
                <a:lnTo>
                  <a:pt x="531749" y="312038"/>
                </a:lnTo>
                <a:lnTo>
                  <a:pt x="566927" y="284734"/>
                </a:lnTo>
                <a:lnTo>
                  <a:pt x="602995" y="258445"/>
                </a:lnTo>
                <a:lnTo>
                  <a:pt x="639826" y="233299"/>
                </a:lnTo>
                <a:lnTo>
                  <a:pt x="677544" y="209296"/>
                </a:lnTo>
                <a:lnTo>
                  <a:pt x="716026" y="186436"/>
                </a:lnTo>
                <a:lnTo>
                  <a:pt x="755269" y="164846"/>
                </a:lnTo>
                <a:lnTo>
                  <a:pt x="795274" y="144399"/>
                </a:lnTo>
                <a:lnTo>
                  <a:pt x="836040" y="125222"/>
                </a:lnTo>
                <a:lnTo>
                  <a:pt x="877443" y="107314"/>
                </a:lnTo>
                <a:lnTo>
                  <a:pt x="919607" y="90677"/>
                </a:lnTo>
                <a:lnTo>
                  <a:pt x="962278" y="75311"/>
                </a:lnTo>
                <a:lnTo>
                  <a:pt x="1005713" y="61340"/>
                </a:lnTo>
                <a:lnTo>
                  <a:pt x="1049655" y="48768"/>
                </a:lnTo>
                <a:lnTo>
                  <a:pt x="1094105" y="37464"/>
                </a:lnTo>
                <a:lnTo>
                  <a:pt x="1139189" y="27686"/>
                </a:lnTo>
                <a:lnTo>
                  <a:pt x="1184783" y="19304"/>
                </a:lnTo>
                <a:lnTo>
                  <a:pt x="1230883" y="12446"/>
                </a:lnTo>
                <a:lnTo>
                  <a:pt x="1277365" y="6985"/>
                </a:lnTo>
                <a:lnTo>
                  <a:pt x="1324356" y="3175"/>
                </a:lnTo>
                <a:lnTo>
                  <a:pt x="1371853" y="762"/>
                </a:lnTo>
                <a:lnTo>
                  <a:pt x="1419606" y="0"/>
                </a:lnTo>
                <a:lnTo>
                  <a:pt x="1419606" y="1420368"/>
                </a:lnTo>
                <a:lnTo>
                  <a:pt x="1419606" y="2840736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17698" y="5791961"/>
            <a:ext cx="5975985" cy="245745"/>
          </a:xfrm>
          <a:custGeom>
            <a:avLst/>
            <a:gdLst/>
            <a:ahLst/>
            <a:cxnLst/>
            <a:rect l="l" t="t" r="r" b="b"/>
            <a:pathLst>
              <a:path w="5975984" h="245745">
                <a:moveTo>
                  <a:pt x="0" y="245363"/>
                </a:moveTo>
                <a:lnTo>
                  <a:pt x="5975604" y="245363"/>
                </a:lnTo>
                <a:lnTo>
                  <a:pt x="5975604" y="0"/>
                </a:lnTo>
                <a:lnTo>
                  <a:pt x="0" y="0"/>
                </a:lnTo>
                <a:lnTo>
                  <a:pt x="0" y="245363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10917" y="3979926"/>
            <a:ext cx="906144" cy="1812289"/>
          </a:xfrm>
          <a:custGeom>
            <a:avLst/>
            <a:gdLst/>
            <a:ahLst/>
            <a:cxnLst/>
            <a:rect l="l" t="t" r="r" b="b"/>
            <a:pathLst>
              <a:path w="906144" h="1812289">
                <a:moveTo>
                  <a:pt x="906018" y="0"/>
                </a:moveTo>
                <a:lnTo>
                  <a:pt x="857884" y="1269"/>
                </a:lnTo>
                <a:lnTo>
                  <a:pt x="810387" y="4953"/>
                </a:lnTo>
                <a:lnTo>
                  <a:pt x="763651" y="11175"/>
                </a:lnTo>
                <a:lnTo>
                  <a:pt x="717676" y="19557"/>
                </a:lnTo>
                <a:lnTo>
                  <a:pt x="672592" y="30353"/>
                </a:lnTo>
                <a:lnTo>
                  <a:pt x="628395" y="43306"/>
                </a:lnTo>
                <a:lnTo>
                  <a:pt x="585088" y="58419"/>
                </a:lnTo>
                <a:lnTo>
                  <a:pt x="542925" y="75692"/>
                </a:lnTo>
                <a:lnTo>
                  <a:pt x="501776" y="94996"/>
                </a:lnTo>
                <a:lnTo>
                  <a:pt x="461771" y="116205"/>
                </a:lnTo>
                <a:lnTo>
                  <a:pt x="423037" y="139319"/>
                </a:lnTo>
                <a:lnTo>
                  <a:pt x="385571" y="164337"/>
                </a:lnTo>
                <a:lnTo>
                  <a:pt x="349376" y="191135"/>
                </a:lnTo>
                <a:lnTo>
                  <a:pt x="314706" y="219582"/>
                </a:lnTo>
                <a:lnTo>
                  <a:pt x="281431" y="249681"/>
                </a:lnTo>
                <a:lnTo>
                  <a:pt x="249681" y="281431"/>
                </a:lnTo>
                <a:lnTo>
                  <a:pt x="219582" y="314706"/>
                </a:lnTo>
                <a:lnTo>
                  <a:pt x="191134" y="349376"/>
                </a:lnTo>
                <a:lnTo>
                  <a:pt x="164337" y="385572"/>
                </a:lnTo>
                <a:lnTo>
                  <a:pt x="139319" y="423037"/>
                </a:lnTo>
                <a:lnTo>
                  <a:pt x="116205" y="461772"/>
                </a:lnTo>
                <a:lnTo>
                  <a:pt x="94995" y="501776"/>
                </a:lnTo>
                <a:lnTo>
                  <a:pt x="75692" y="542925"/>
                </a:lnTo>
                <a:lnTo>
                  <a:pt x="58419" y="585088"/>
                </a:lnTo>
                <a:lnTo>
                  <a:pt x="43306" y="628396"/>
                </a:lnTo>
                <a:lnTo>
                  <a:pt x="30352" y="672592"/>
                </a:lnTo>
                <a:lnTo>
                  <a:pt x="19557" y="717676"/>
                </a:lnTo>
                <a:lnTo>
                  <a:pt x="11175" y="763651"/>
                </a:lnTo>
                <a:lnTo>
                  <a:pt x="4952" y="810387"/>
                </a:lnTo>
                <a:lnTo>
                  <a:pt x="1269" y="857885"/>
                </a:lnTo>
                <a:lnTo>
                  <a:pt x="0" y="906018"/>
                </a:lnTo>
                <a:lnTo>
                  <a:pt x="1269" y="954151"/>
                </a:lnTo>
                <a:lnTo>
                  <a:pt x="4952" y="1001649"/>
                </a:lnTo>
                <a:lnTo>
                  <a:pt x="11175" y="1048385"/>
                </a:lnTo>
                <a:lnTo>
                  <a:pt x="19557" y="1094359"/>
                </a:lnTo>
                <a:lnTo>
                  <a:pt x="30352" y="1139444"/>
                </a:lnTo>
                <a:lnTo>
                  <a:pt x="43306" y="1183640"/>
                </a:lnTo>
                <a:lnTo>
                  <a:pt x="58419" y="1226947"/>
                </a:lnTo>
                <a:lnTo>
                  <a:pt x="75692" y="1269111"/>
                </a:lnTo>
                <a:lnTo>
                  <a:pt x="94995" y="1310259"/>
                </a:lnTo>
                <a:lnTo>
                  <a:pt x="116205" y="1350264"/>
                </a:lnTo>
                <a:lnTo>
                  <a:pt x="139319" y="1388999"/>
                </a:lnTo>
                <a:lnTo>
                  <a:pt x="164337" y="1426464"/>
                </a:lnTo>
                <a:lnTo>
                  <a:pt x="191134" y="1462659"/>
                </a:lnTo>
                <a:lnTo>
                  <a:pt x="219582" y="1497330"/>
                </a:lnTo>
                <a:lnTo>
                  <a:pt x="249681" y="1530604"/>
                </a:lnTo>
                <a:lnTo>
                  <a:pt x="281431" y="1562354"/>
                </a:lnTo>
                <a:lnTo>
                  <a:pt x="314706" y="1592453"/>
                </a:lnTo>
                <a:lnTo>
                  <a:pt x="349376" y="1620964"/>
                </a:lnTo>
                <a:lnTo>
                  <a:pt x="385571" y="1647723"/>
                </a:lnTo>
                <a:lnTo>
                  <a:pt x="423037" y="1672704"/>
                </a:lnTo>
                <a:lnTo>
                  <a:pt x="461771" y="1695843"/>
                </a:lnTo>
                <a:lnTo>
                  <a:pt x="501776" y="1717078"/>
                </a:lnTo>
                <a:lnTo>
                  <a:pt x="542925" y="1736331"/>
                </a:lnTo>
                <a:lnTo>
                  <a:pt x="585088" y="1753565"/>
                </a:lnTo>
                <a:lnTo>
                  <a:pt x="628395" y="1768703"/>
                </a:lnTo>
                <a:lnTo>
                  <a:pt x="672592" y="1781683"/>
                </a:lnTo>
                <a:lnTo>
                  <a:pt x="717676" y="1792439"/>
                </a:lnTo>
                <a:lnTo>
                  <a:pt x="763651" y="1800923"/>
                </a:lnTo>
                <a:lnTo>
                  <a:pt x="810387" y="1807057"/>
                </a:lnTo>
                <a:lnTo>
                  <a:pt x="857884" y="1810778"/>
                </a:lnTo>
                <a:lnTo>
                  <a:pt x="906018" y="1812036"/>
                </a:lnTo>
                <a:lnTo>
                  <a:pt x="906018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10917" y="3979926"/>
            <a:ext cx="906144" cy="1812289"/>
          </a:xfrm>
          <a:custGeom>
            <a:avLst/>
            <a:gdLst/>
            <a:ahLst/>
            <a:cxnLst/>
            <a:rect l="l" t="t" r="r" b="b"/>
            <a:pathLst>
              <a:path w="906144" h="1812289">
                <a:moveTo>
                  <a:pt x="906018" y="1812036"/>
                </a:moveTo>
                <a:lnTo>
                  <a:pt x="857884" y="1810778"/>
                </a:lnTo>
                <a:lnTo>
                  <a:pt x="810387" y="1807057"/>
                </a:lnTo>
                <a:lnTo>
                  <a:pt x="763651" y="1800923"/>
                </a:lnTo>
                <a:lnTo>
                  <a:pt x="717676" y="1792439"/>
                </a:lnTo>
                <a:lnTo>
                  <a:pt x="672592" y="1781683"/>
                </a:lnTo>
                <a:lnTo>
                  <a:pt x="628395" y="1768703"/>
                </a:lnTo>
                <a:lnTo>
                  <a:pt x="585088" y="1753565"/>
                </a:lnTo>
                <a:lnTo>
                  <a:pt x="542925" y="1736331"/>
                </a:lnTo>
                <a:lnTo>
                  <a:pt x="501776" y="1717078"/>
                </a:lnTo>
                <a:lnTo>
                  <a:pt x="461771" y="1695843"/>
                </a:lnTo>
                <a:lnTo>
                  <a:pt x="423037" y="1672704"/>
                </a:lnTo>
                <a:lnTo>
                  <a:pt x="385571" y="1647723"/>
                </a:lnTo>
                <a:lnTo>
                  <a:pt x="349376" y="1620964"/>
                </a:lnTo>
                <a:lnTo>
                  <a:pt x="314706" y="1592453"/>
                </a:lnTo>
                <a:lnTo>
                  <a:pt x="281431" y="1562354"/>
                </a:lnTo>
                <a:lnTo>
                  <a:pt x="249681" y="1530604"/>
                </a:lnTo>
                <a:lnTo>
                  <a:pt x="219582" y="1497330"/>
                </a:lnTo>
                <a:lnTo>
                  <a:pt x="191134" y="1462659"/>
                </a:lnTo>
                <a:lnTo>
                  <a:pt x="164337" y="1426464"/>
                </a:lnTo>
                <a:lnTo>
                  <a:pt x="139319" y="1388999"/>
                </a:lnTo>
                <a:lnTo>
                  <a:pt x="116205" y="1350264"/>
                </a:lnTo>
                <a:lnTo>
                  <a:pt x="94995" y="1310259"/>
                </a:lnTo>
                <a:lnTo>
                  <a:pt x="75692" y="1269111"/>
                </a:lnTo>
                <a:lnTo>
                  <a:pt x="58419" y="1226947"/>
                </a:lnTo>
                <a:lnTo>
                  <a:pt x="43306" y="1183640"/>
                </a:lnTo>
                <a:lnTo>
                  <a:pt x="30352" y="1139444"/>
                </a:lnTo>
                <a:lnTo>
                  <a:pt x="19557" y="1094359"/>
                </a:lnTo>
                <a:lnTo>
                  <a:pt x="11175" y="1048385"/>
                </a:lnTo>
                <a:lnTo>
                  <a:pt x="4952" y="1001649"/>
                </a:lnTo>
                <a:lnTo>
                  <a:pt x="1269" y="954151"/>
                </a:lnTo>
                <a:lnTo>
                  <a:pt x="0" y="906018"/>
                </a:lnTo>
                <a:lnTo>
                  <a:pt x="1269" y="857885"/>
                </a:lnTo>
                <a:lnTo>
                  <a:pt x="4952" y="810387"/>
                </a:lnTo>
                <a:lnTo>
                  <a:pt x="11175" y="763651"/>
                </a:lnTo>
                <a:lnTo>
                  <a:pt x="19557" y="717676"/>
                </a:lnTo>
                <a:lnTo>
                  <a:pt x="30352" y="672592"/>
                </a:lnTo>
                <a:lnTo>
                  <a:pt x="43306" y="628396"/>
                </a:lnTo>
                <a:lnTo>
                  <a:pt x="58419" y="585088"/>
                </a:lnTo>
                <a:lnTo>
                  <a:pt x="75692" y="542925"/>
                </a:lnTo>
                <a:lnTo>
                  <a:pt x="94995" y="501776"/>
                </a:lnTo>
                <a:lnTo>
                  <a:pt x="116205" y="461772"/>
                </a:lnTo>
                <a:lnTo>
                  <a:pt x="139319" y="423037"/>
                </a:lnTo>
                <a:lnTo>
                  <a:pt x="164337" y="385572"/>
                </a:lnTo>
                <a:lnTo>
                  <a:pt x="191134" y="349376"/>
                </a:lnTo>
                <a:lnTo>
                  <a:pt x="219582" y="314706"/>
                </a:lnTo>
                <a:lnTo>
                  <a:pt x="249681" y="281431"/>
                </a:lnTo>
                <a:lnTo>
                  <a:pt x="281431" y="249681"/>
                </a:lnTo>
                <a:lnTo>
                  <a:pt x="314706" y="219582"/>
                </a:lnTo>
                <a:lnTo>
                  <a:pt x="349376" y="191135"/>
                </a:lnTo>
                <a:lnTo>
                  <a:pt x="385571" y="164337"/>
                </a:lnTo>
                <a:lnTo>
                  <a:pt x="423037" y="139319"/>
                </a:lnTo>
                <a:lnTo>
                  <a:pt x="461771" y="116205"/>
                </a:lnTo>
                <a:lnTo>
                  <a:pt x="501776" y="94996"/>
                </a:lnTo>
                <a:lnTo>
                  <a:pt x="542925" y="75692"/>
                </a:lnTo>
                <a:lnTo>
                  <a:pt x="585088" y="58419"/>
                </a:lnTo>
                <a:lnTo>
                  <a:pt x="628395" y="43306"/>
                </a:lnTo>
                <a:lnTo>
                  <a:pt x="672592" y="30353"/>
                </a:lnTo>
                <a:lnTo>
                  <a:pt x="717676" y="19557"/>
                </a:lnTo>
                <a:lnTo>
                  <a:pt x="763651" y="11175"/>
                </a:lnTo>
                <a:lnTo>
                  <a:pt x="810387" y="4953"/>
                </a:lnTo>
                <a:lnTo>
                  <a:pt x="857884" y="1269"/>
                </a:lnTo>
                <a:lnTo>
                  <a:pt x="906018" y="0"/>
                </a:lnTo>
                <a:lnTo>
                  <a:pt x="906018" y="906018"/>
                </a:lnTo>
                <a:lnTo>
                  <a:pt x="906018" y="1812036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17698" y="5548121"/>
            <a:ext cx="5975985" cy="243840"/>
          </a:xfrm>
          <a:custGeom>
            <a:avLst/>
            <a:gdLst/>
            <a:ahLst/>
            <a:cxnLst/>
            <a:rect l="l" t="t" r="r" b="b"/>
            <a:pathLst>
              <a:path w="5975984" h="243839">
                <a:moveTo>
                  <a:pt x="0" y="243839"/>
                </a:moveTo>
                <a:lnTo>
                  <a:pt x="5975604" y="243839"/>
                </a:lnTo>
                <a:lnTo>
                  <a:pt x="5975604" y="0"/>
                </a:lnTo>
                <a:lnTo>
                  <a:pt x="0" y="0"/>
                </a:lnTo>
                <a:lnTo>
                  <a:pt x="0" y="243839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24505" y="4763261"/>
            <a:ext cx="392430" cy="784860"/>
          </a:xfrm>
          <a:custGeom>
            <a:avLst/>
            <a:gdLst/>
            <a:ahLst/>
            <a:cxnLst/>
            <a:rect l="l" t="t" r="r" b="b"/>
            <a:pathLst>
              <a:path w="392430" h="784860">
                <a:moveTo>
                  <a:pt x="392430" y="0"/>
                </a:moveTo>
                <a:lnTo>
                  <a:pt x="343154" y="3048"/>
                </a:lnTo>
                <a:lnTo>
                  <a:pt x="295782" y="11937"/>
                </a:lnTo>
                <a:lnTo>
                  <a:pt x="250570" y="26415"/>
                </a:lnTo>
                <a:lnTo>
                  <a:pt x="207899" y="45974"/>
                </a:lnTo>
                <a:lnTo>
                  <a:pt x="168148" y="70231"/>
                </a:lnTo>
                <a:lnTo>
                  <a:pt x="131825" y="99060"/>
                </a:lnTo>
                <a:lnTo>
                  <a:pt x="99060" y="131825"/>
                </a:lnTo>
                <a:lnTo>
                  <a:pt x="70231" y="168148"/>
                </a:lnTo>
                <a:lnTo>
                  <a:pt x="45974" y="207899"/>
                </a:lnTo>
                <a:lnTo>
                  <a:pt x="26416" y="250570"/>
                </a:lnTo>
                <a:lnTo>
                  <a:pt x="11937" y="295782"/>
                </a:lnTo>
                <a:lnTo>
                  <a:pt x="3048" y="343154"/>
                </a:lnTo>
                <a:lnTo>
                  <a:pt x="0" y="392430"/>
                </a:lnTo>
                <a:lnTo>
                  <a:pt x="3048" y="441706"/>
                </a:lnTo>
                <a:lnTo>
                  <a:pt x="11937" y="489076"/>
                </a:lnTo>
                <a:lnTo>
                  <a:pt x="26416" y="534288"/>
                </a:lnTo>
                <a:lnTo>
                  <a:pt x="45974" y="576960"/>
                </a:lnTo>
                <a:lnTo>
                  <a:pt x="70231" y="616712"/>
                </a:lnTo>
                <a:lnTo>
                  <a:pt x="99060" y="653034"/>
                </a:lnTo>
                <a:lnTo>
                  <a:pt x="131825" y="685800"/>
                </a:lnTo>
                <a:lnTo>
                  <a:pt x="168148" y="714501"/>
                </a:lnTo>
                <a:lnTo>
                  <a:pt x="207899" y="738885"/>
                </a:lnTo>
                <a:lnTo>
                  <a:pt x="250570" y="758444"/>
                </a:lnTo>
                <a:lnTo>
                  <a:pt x="295782" y="772922"/>
                </a:lnTo>
                <a:lnTo>
                  <a:pt x="343154" y="781812"/>
                </a:lnTo>
                <a:lnTo>
                  <a:pt x="392430" y="784860"/>
                </a:lnTo>
                <a:lnTo>
                  <a:pt x="392430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24505" y="4763261"/>
            <a:ext cx="392430" cy="784860"/>
          </a:xfrm>
          <a:custGeom>
            <a:avLst/>
            <a:gdLst/>
            <a:ahLst/>
            <a:cxnLst/>
            <a:rect l="l" t="t" r="r" b="b"/>
            <a:pathLst>
              <a:path w="392430" h="784860">
                <a:moveTo>
                  <a:pt x="392430" y="784860"/>
                </a:moveTo>
                <a:lnTo>
                  <a:pt x="343154" y="781812"/>
                </a:lnTo>
                <a:lnTo>
                  <a:pt x="295782" y="772922"/>
                </a:lnTo>
                <a:lnTo>
                  <a:pt x="250570" y="758444"/>
                </a:lnTo>
                <a:lnTo>
                  <a:pt x="207899" y="738885"/>
                </a:lnTo>
                <a:lnTo>
                  <a:pt x="168148" y="714501"/>
                </a:lnTo>
                <a:lnTo>
                  <a:pt x="131825" y="685800"/>
                </a:lnTo>
                <a:lnTo>
                  <a:pt x="99060" y="653034"/>
                </a:lnTo>
                <a:lnTo>
                  <a:pt x="70231" y="616712"/>
                </a:lnTo>
                <a:lnTo>
                  <a:pt x="45974" y="576960"/>
                </a:lnTo>
                <a:lnTo>
                  <a:pt x="26416" y="534288"/>
                </a:lnTo>
                <a:lnTo>
                  <a:pt x="11937" y="489076"/>
                </a:lnTo>
                <a:lnTo>
                  <a:pt x="3048" y="441706"/>
                </a:lnTo>
                <a:lnTo>
                  <a:pt x="0" y="392430"/>
                </a:lnTo>
                <a:lnTo>
                  <a:pt x="3048" y="343154"/>
                </a:lnTo>
                <a:lnTo>
                  <a:pt x="11937" y="295782"/>
                </a:lnTo>
                <a:lnTo>
                  <a:pt x="26416" y="250570"/>
                </a:lnTo>
                <a:lnTo>
                  <a:pt x="45974" y="207899"/>
                </a:lnTo>
                <a:lnTo>
                  <a:pt x="70231" y="168148"/>
                </a:lnTo>
                <a:lnTo>
                  <a:pt x="99060" y="131825"/>
                </a:lnTo>
                <a:lnTo>
                  <a:pt x="131825" y="99060"/>
                </a:lnTo>
                <a:lnTo>
                  <a:pt x="168148" y="70231"/>
                </a:lnTo>
                <a:lnTo>
                  <a:pt x="207899" y="45974"/>
                </a:lnTo>
                <a:lnTo>
                  <a:pt x="250570" y="26415"/>
                </a:lnTo>
                <a:lnTo>
                  <a:pt x="295782" y="11937"/>
                </a:lnTo>
                <a:lnTo>
                  <a:pt x="343154" y="3048"/>
                </a:lnTo>
                <a:lnTo>
                  <a:pt x="392430" y="0"/>
                </a:lnTo>
                <a:lnTo>
                  <a:pt x="392430" y="392430"/>
                </a:lnTo>
                <a:lnTo>
                  <a:pt x="392430" y="78486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17698" y="4763261"/>
            <a:ext cx="5975985" cy="784860"/>
          </a:xfrm>
          <a:custGeom>
            <a:avLst/>
            <a:gdLst/>
            <a:ahLst/>
            <a:cxnLst/>
            <a:rect l="l" t="t" r="r" b="b"/>
            <a:pathLst>
              <a:path w="5975984" h="784860">
                <a:moveTo>
                  <a:pt x="0" y="784860"/>
                </a:moveTo>
                <a:lnTo>
                  <a:pt x="5975604" y="784860"/>
                </a:lnTo>
                <a:lnTo>
                  <a:pt x="5975604" y="0"/>
                </a:lnTo>
                <a:lnTo>
                  <a:pt x="0" y="0"/>
                </a:lnTo>
                <a:lnTo>
                  <a:pt x="0" y="78486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04744" y="2592971"/>
            <a:ext cx="2939415" cy="880744"/>
          </a:xfrm>
          <a:custGeom>
            <a:avLst/>
            <a:gdLst/>
            <a:ahLst/>
            <a:cxnLst/>
            <a:rect l="l" t="t" r="r" b="b"/>
            <a:pathLst>
              <a:path w="2939415" h="880745">
                <a:moveTo>
                  <a:pt x="0" y="880478"/>
                </a:moveTo>
                <a:lnTo>
                  <a:pt x="2939034" y="880478"/>
                </a:lnTo>
                <a:lnTo>
                  <a:pt x="2939034" y="0"/>
                </a:lnTo>
                <a:lnTo>
                  <a:pt x="0" y="0"/>
                </a:lnTo>
                <a:lnTo>
                  <a:pt x="0" y="880478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04744" y="3473475"/>
            <a:ext cx="2939415" cy="760730"/>
          </a:xfrm>
          <a:custGeom>
            <a:avLst/>
            <a:gdLst/>
            <a:ahLst/>
            <a:cxnLst/>
            <a:rect l="l" t="t" r="r" b="b"/>
            <a:pathLst>
              <a:path w="2939415" h="760729">
                <a:moveTo>
                  <a:pt x="0" y="760196"/>
                </a:moveTo>
                <a:lnTo>
                  <a:pt x="2939034" y="760196"/>
                </a:lnTo>
                <a:lnTo>
                  <a:pt x="2939034" y="0"/>
                </a:lnTo>
                <a:lnTo>
                  <a:pt x="0" y="0"/>
                </a:lnTo>
                <a:lnTo>
                  <a:pt x="0" y="760196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04744" y="4233697"/>
            <a:ext cx="2939415" cy="760730"/>
          </a:xfrm>
          <a:custGeom>
            <a:avLst/>
            <a:gdLst/>
            <a:ahLst/>
            <a:cxnLst/>
            <a:rect l="l" t="t" r="r" b="b"/>
            <a:pathLst>
              <a:path w="2939415" h="760729">
                <a:moveTo>
                  <a:pt x="0" y="760196"/>
                </a:moveTo>
                <a:lnTo>
                  <a:pt x="2939034" y="760196"/>
                </a:lnTo>
                <a:lnTo>
                  <a:pt x="2939034" y="0"/>
                </a:lnTo>
                <a:lnTo>
                  <a:pt x="0" y="0"/>
                </a:lnTo>
                <a:lnTo>
                  <a:pt x="0" y="760196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43778" y="4233697"/>
            <a:ext cx="3121025" cy="760730"/>
          </a:xfrm>
          <a:custGeom>
            <a:avLst/>
            <a:gdLst/>
            <a:ahLst/>
            <a:cxnLst/>
            <a:rect l="l" t="t" r="r" b="b"/>
            <a:pathLst>
              <a:path w="3121025" h="760729">
                <a:moveTo>
                  <a:pt x="0" y="760196"/>
                </a:moveTo>
                <a:lnTo>
                  <a:pt x="3120644" y="760196"/>
                </a:lnTo>
                <a:lnTo>
                  <a:pt x="3120644" y="0"/>
                </a:lnTo>
                <a:lnTo>
                  <a:pt x="0" y="0"/>
                </a:lnTo>
                <a:lnTo>
                  <a:pt x="0" y="760196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90520" y="2592958"/>
            <a:ext cx="6088380" cy="0"/>
          </a:xfrm>
          <a:custGeom>
            <a:avLst/>
            <a:gdLst/>
            <a:ahLst/>
            <a:cxnLst/>
            <a:rect l="l" t="t" r="r" b="b"/>
            <a:pathLst>
              <a:path w="6088380">
                <a:moveTo>
                  <a:pt x="0" y="0"/>
                </a:moveTo>
                <a:lnTo>
                  <a:pt x="6088253" y="0"/>
                </a:lnTo>
              </a:path>
            </a:pathLst>
          </a:custGeom>
          <a:ln w="28575">
            <a:solidFill>
              <a:srgbClr val="4F8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90520" y="3473450"/>
            <a:ext cx="6088380" cy="0"/>
          </a:xfrm>
          <a:custGeom>
            <a:avLst/>
            <a:gdLst/>
            <a:ahLst/>
            <a:cxnLst/>
            <a:rect l="l" t="t" r="r" b="b"/>
            <a:pathLst>
              <a:path w="6088380">
                <a:moveTo>
                  <a:pt x="0" y="0"/>
                </a:moveTo>
                <a:lnTo>
                  <a:pt x="6088253" y="0"/>
                </a:lnTo>
              </a:path>
            </a:pathLst>
          </a:custGeom>
          <a:ln w="28575">
            <a:solidFill>
              <a:srgbClr val="4F8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90520" y="4233671"/>
            <a:ext cx="6088380" cy="0"/>
          </a:xfrm>
          <a:custGeom>
            <a:avLst/>
            <a:gdLst/>
            <a:ahLst/>
            <a:cxnLst/>
            <a:rect l="l" t="t" r="r" b="b"/>
            <a:pathLst>
              <a:path w="6088380">
                <a:moveTo>
                  <a:pt x="0" y="0"/>
                </a:moveTo>
                <a:lnTo>
                  <a:pt x="6088253" y="0"/>
                </a:lnTo>
              </a:path>
            </a:pathLst>
          </a:custGeom>
          <a:ln w="28575">
            <a:solidFill>
              <a:srgbClr val="4F8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90520" y="4993894"/>
            <a:ext cx="6088380" cy="0"/>
          </a:xfrm>
          <a:custGeom>
            <a:avLst/>
            <a:gdLst/>
            <a:ahLst/>
            <a:cxnLst/>
            <a:rect l="l" t="t" r="r" b="b"/>
            <a:pathLst>
              <a:path w="6088380">
                <a:moveTo>
                  <a:pt x="0" y="0"/>
                </a:moveTo>
                <a:lnTo>
                  <a:pt x="6088253" y="0"/>
                </a:lnTo>
              </a:path>
            </a:pathLst>
          </a:custGeom>
          <a:ln w="28575">
            <a:solidFill>
              <a:srgbClr val="4F8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90520" y="5755931"/>
            <a:ext cx="6088380" cy="0"/>
          </a:xfrm>
          <a:custGeom>
            <a:avLst/>
            <a:gdLst/>
            <a:ahLst/>
            <a:cxnLst/>
            <a:rect l="l" t="t" r="r" b="b"/>
            <a:pathLst>
              <a:path w="6088380">
                <a:moveTo>
                  <a:pt x="0" y="0"/>
                </a:moveTo>
                <a:lnTo>
                  <a:pt x="6088253" y="0"/>
                </a:lnTo>
              </a:path>
            </a:pathLst>
          </a:custGeom>
          <a:ln w="28575">
            <a:solidFill>
              <a:srgbClr val="4F8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90520" y="5992685"/>
            <a:ext cx="6088380" cy="0"/>
          </a:xfrm>
          <a:custGeom>
            <a:avLst/>
            <a:gdLst/>
            <a:ahLst/>
            <a:cxnLst/>
            <a:rect l="l" t="t" r="r" b="b"/>
            <a:pathLst>
              <a:path w="6088380">
                <a:moveTo>
                  <a:pt x="0" y="0"/>
                </a:moveTo>
                <a:lnTo>
                  <a:pt x="6088253" y="0"/>
                </a:lnTo>
              </a:path>
            </a:pathLst>
          </a:custGeom>
          <a:ln w="28575">
            <a:solidFill>
              <a:srgbClr val="4F8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90520" y="6230670"/>
            <a:ext cx="6088380" cy="0"/>
          </a:xfrm>
          <a:custGeom>
            <a:avLst/>
            <a:gdLst/>
            <a:ahLst/>
            <a:cxnLst/>
            <a:rect l="l" t="t" r="r" b="b"/>
            <a:pathLst>
              <a:path w="6088380">
                <a:moveTo>
                  <a:pt x="0" y="0"/>
                </a:moveTo>
                <a:lnTo>
                  <a:pt x="6088253" y="0"/>
                </a:lnTo>
              </a:path>
            </a:pathLst>
          </a:custGeom>
          <a:ln w="28575">
            <a:solidFill>
              <a:srgbClr val="4F8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90520" y="6468655"/>
            <a:ext cx="6088380" cy="0"/>
          </a:xfrm>
          <a:custGeom>
            <a:avLst/>
            <a:gdLst/>
            <a:ahLst/>
            <a:cxnLst/>
            <a:rect l="l" t="t" r="r" b="b"/>
            <a:pathLst>
              <a:path w="6088380">
                <a:moveTo>
                  <a:pt x="0" y="0"/>
                </a:moveTo>
                <a:lnTo>
                  <a:pt x="6088253" y="0"/>
                </a:lnTo>
              </a:path>
            </a:pathLst>
          </a:custGeom>
          <a:ln w="28575">
            <a:solidFill>
              <a:srgbClr val="4F8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04744" y="1614550"/>
            <a:ext cx="0" cy="5104765"/>
          </a:xfrm>
          <a:custGeom>
            <a:avLst/>
            <a:gdLst/>
            <a:ahLst/>
            <a:cxnLst/>
            <a:rect l="l" t="t" r="r" b="b"/>
            <a:pathLst>
              <a:path h="5104765">
                <a:moveTo>
                  <a:pt x="0" y="0"/>
                </a:moveTo>
                <a:lnTo>
                  <a:pt x="0" y="5104536"/>
                </a:lnTo>
              </a:path>
            </a:pathLst>
          </a:custGeom>
          <a:ln w="28575">
            <a:solidFill>
              <a:srgbClr val="4F8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64548" y="1614550"/>
            <a:ext cx="0" cy="5104765"/>
          </a:xfrm>
          <a:custGeom>
            <a:avLst/>
            <a:gdLst/>
            <a:ahLst/>
            <a:cxnLst/>
            <a:rect l="l" t="t" r="r" b="b"/>
            <a:pathLst>
              <a:path h="5104765">
                <a:moveTo>
                  <a:pt x="0" y="0"/>
                </a:moveTo>
                <a:lnTo>
                  <a:pt x="0" y="5104536"/>
                </a:lnTo>
              </a:path>
            </a:pathLst>
          </a:custGeom>
          <a:ln w="28575">
            <a:solidFill>
              <a:srgbClr val="4F8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90520" y="1628775"/>
            <a:ext cx="6088380" cy="0"/>
          </a:xfrm>
          <a:custGeom>
            <a:avLst/>
            <a:gdLst/>
            <a:ahLst/>
            <a:cxnLst/>
            <a:rect l="l" t="t" r="r" b="b"/>
            <a:pathLst>
              <a:path w="6088380">
                <a:moveTo>
                  <a:pt x="0" y="0"/>
                </a:moveTo>
                <a:lnTo>
                  <a:pt x="6088253" y="0"/>
                </a:lnTo>
              </a:path>
            </a:pathLst>
          </a:custGeom>
          <a:ln w="28575">
            <a:solidFill>
              <a:srgbClr val="4F8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90520" y="6704800"/>
            <a:ext cx="6088380" cy="0"/>
          </a:xfrm>
          <a:custGeom>
            <a:avLst/>
            <a:gdLst/>
            <a:ahLst/>
            <a:cxnLst/>
            <a:rect l="l" t="t" r="r" b="b"/>
            <a:pathLst>
              <a:path w="6088380">
                <a:moveTo>
                  <a:pt x="0" y="0"/>
                </a:moveTo>
                <a:lnTo>
                  <a:pt x="6088253" y="0"/>
                </a:lnTo>
              </a:path>
            </a:pathLst>
          </a:custGeom>
          <a:ln w="28575">
            <a:solidFill>
              <a:srgbClr val="4F8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403600" y="1681479"/>
            <a:ext cx="2608579" cy="60478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509905" marR="5080" indent="-497840">
              <a:lnSpc>
                <a:spcPct val="91700"/>
              </a:lnSpc>
              <a:spcBef>
                <a:spcPts val="300"/>
              </a:spcBef>
            </a:pPr>
            <a:r>
              <a:rPr sz="2000" b="1" spc="-125" dirty="0">
                <a:latin typeface="Georgia"/>
                <a:cs typeface="Georgia"/>
              </a:rPr>
              <a:t>Travaille </a:t>
            </a:r>
            <a:r>
              <a:rPr sz="2000" b="1" spc="-150" dirty="0" err="1">
                <a:latin typeface="Georgia"/>
                <a:cs typeface="Georgia"/>
              </a:rPr>
              <a:t>dans</a:t>
            </a:r>
            <a:r>
              <a:rPr sz="2000" b="1" spc="-425" dirty="0">
                <a:latin typeface="Georgia"/>
                <a:cs typeface="Georgia"/>
              </a:rPr>
              <a:t> </a:t>
            </a:r>
            <a:r>
              <a:rPr lang="fr-FR" sz="2000" b="1" spc="-425" dirty="0">
                <a:latin typeface="Georgia"/>
                <a:cs typeface="Georgia"/>
              </a:rPr>
              <a:t>   </a:t>
            </a:r>
            <a:r>
              <a:rPr sz="2000" b="1" spc="-210" dirty="0" err="1">
                <a:latin typeface="Georgia"/>
                <a:cs typeface="Georgia"/>
              </a:rPr>
              <a:t>tous</a:t>
            </a:r>
            <a:r>
              <a:rPr sz="2000" b="1" spc="-210" dirty="0">
                <a:latin typeface="Georgia"/>
                <a:cs typeface="Georgia"/>
              </a:rPr>
              <a:t>  </a:t>
            </a:r>
            <a:r>
              <a:rPr sz="2000" b="1" spc="-110" dirty="0">
                <a:latin typeface="Georgia"/>
                <a:cs typeface="Georgia"/>
              </a:rPr>
              <a:t>les </a:t>
            </a:r>
            <a:r>
              <a:rPr sz="2000" b="1" spc="-195" dirty="0">
                <a:latin typeface="Georgia"/>
                <a:cs typeface="Georgia"/>
              </a:rPr>
              <a:t>secteurs  </a:t>
            </a:r>
            <a:r>
              <a:rPr sz="2000" b="1" spc="-114" dirty="0">
                <a:latin typeface="Georgia"/>
                <a:cs typeface="Georgia"/>
              </a:rPr>
              <a:t>d’activité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263900" y="2781934"/>
            <a:ext cx="254177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45" dirty="0">
                <a:latin typeface="Georgia"/>
                <a:cs typeface="Georgia"/>
              </a:rPr>
              <a:t>tout </a:t>
            </a:r>
            <a:r>
              <a:rPr sz="1800" b="1" spc="-105" dirty="0">
                <a:latin typeface="Georgia"/>
                <a:cs typeface="Georgia"/>
              </a:rPr>
              <a:t>type</a:t>
            </a:r>
            <a:r>
              <a:rPr sz="1800" b="1" spc="-340" dirty="0">
                <a:latin typeface="Georgia"/>
                <a:cs typeface="Georgia"/>
              </a:rPr>
              <a:t> </a:t>
            </a:r>
            <a:r>
              <a:rPr lang="fr-FR" sz="1800" b="1" spc="-340" dirty="0">
                <a:latin typeface="Georgia"/>
                <a:cs typeface="Georgia"/>
              </a:rPr>
              <a:t>  </a:t>
            </a:r>
            <a:r>
              <a:rPr sz="1800" b="1" spc="-175" dirty="0" err="1">
                <a:latin typeface="Georgia"/>
                <a:cs typeface="Georgia"/>
              </a:rPr>
              <a:t>d’organisation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985128" y="2580004"/>
            <a:ext cx="1033144" cy="58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00"/>
              </a:spcBef>
              <a:buFont typeface="Georgia"/>
              <a:buChar char="•"/>
              <a:tabLst>
                <a:tab pos="127000" algn="l"/>
              </a:tabLst>
            </a:pPr>
            <a:r>
              <a:rPr sz="1800" spc="25" dirty="0">
                <a:latin typeface="Trebuchet MS"/>
                <a:cs typeface="Trebuchet MS"/>
              </a:rPr>
              <a:t>privée</a:t>
            </a:r>
            <a:endParaRPr sz="1800">
              <a:latin typeface="Trebuchet MS"/>
              <a:cs typeface="Trebuchet MS"/>
            </a:endParaRPr>
          </a:p>
          <a:p>
            <a:pPr marL="127000" indent="-114300">
              <a:lnSpc>
                <a:spcPct val="100000"/>
              </a:lnSpc>
              <a:spcBef>
                <a:spcPts val="100"/>
              </a:spcBef>
              <a:buFont typeface="Georgia"/>
              <a:buChar char="•"/>
              <a:tabLst>
                <a:tab pos="127000" algn="l"/>
              </a:tabLst>
            </a:pPr>
            <a:r>
              <a:rPr sz="1800" spc="55" dirty="0">
                <a:latin typeface="Trebuchet MS"/>
                <a:cs typeface="Trebuchet MS"/>
              </a:rPr>
              <a:t>p</a:t>
            </a:r>
            <a:r>
              <a:rPr sz="1800" spc="-30" dirty="0">
                <a:latin typeface="Trebuchet MS"/>
                <a:cs typeface="Trebuchet MS"/>
              </a:rPr>
              <a:t>u</a:t>
            </a:r>
            <a:r>
              <a:rPr sz="1800" spc="55" dirty="0">
                <a:latin typeface="Trebuchet MS"/>
                <a:cs typeface="Trebuchet MS"/>
              </a:rPr>
              <a:t>b</a:t>
            </a:r>
            <a:r>
              <a:rPr sz="1800" spc="-75" dirty="0">
                <a:latin typeface="Trebuchet MS"/>
                <a:cs typeface="Trebuchet MS"/>
              </a:rPr>
              <a:t>l</a:t>
            </a:r>
            <a:r>
              <a:rPr sz="1800" spc="-55" dirty="0">
                <a:latin typeface="Trebuchet MS"/>
                <a:cs typeface="Trebuchet MS"/>
              </a:rPr>
              <a:t>i</a:t>
            </a:r>
            <a:r>
              <a:rPr sz="1800" spc="30" dirty="0">
                <a:latin typeface="Trebuchet MS"/>
                <a:cs typeface="Trebuchet MS"/>
              </a:rPr>
              <a:t>q</a:t>
            </a:r>
            <a:r>
              <a:rPr sz="1800" spc="-30" dirty="0">
                <a:latin typeface="Trebuchet MS"/>
                <a:cs typeface="Trebuchet MS"/>
              </a:rPr>
              <a:t>u</a:t>
            </a:r>
            <a:r>
              <a:rPr sz="1800" spc="50" dirty="0">
                <a:latin typeface="Trebuchet MS"/>
                <a:cs typeface="Trebuchet MS"/>
              </a:rPr>
              <a:t>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662934" y="3662679"/>
            <a:ext cx="15570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5" dirty="0">
                <a:latin typeface="Trebuchet MS"/>
                <a:cs typeface="Trebuchet MS"/>
              </a:rPr>
              <a:t>proposant</a:t>
            </a:r>
            <a:r>
              <a:rPr sz="2000" spc="-270" dirty="0">
                <a:latin typeface="Trebuchet MS"/>
                <a:cs typeface="Trebuchet MS"/>
              </a:rPr>
              <a:t> </a:t>
            </a:r>
            <a:r>
              <a:rPr sz="2000" spc="5" dirty="0">
                <a:latin typeface="Trebuchet MS"/>
                <a:cs typeface="Trebuchet MS"/>
              </a:rPr>
              <a:t>des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985128" y="3616281"/>
            <a:ext cx="883919" cy="53911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127000" algn="l"/>
              </a:tabLst>
            </a:pPr>
            <a:r>
              <a:rPr sz="1600" b="1" spc="-114" dirty="0">
                <a:latin typeface="Georgia"/>
                <a:cs typeface="Georgia"/>
              </a:rPr>
              <a:t>biens</a:t>
            </a:r>
            <a:endParaRPr sz="1600">
              <a:latin typeface="Georgia"/>
              <a:cs typeface="Georgia"/>
            </a:endParaRPr>
          </a:p>
          <a:p>
            <a:pPr marL="127000" indent="-1143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27000" algn="l"/>
              </a:tabLst>
            </a:pPr>
            <a:r>
              <a:rPr sz="1600" b="1" spc="-125" dirty="0">
                <a:latin typeface="Georgia"/>
                <a:cs typeface="Georgia"/>
              </a:rPr>
              <a:t>s</a:t>
            </a:r>
            <a:r>
              <a:rPr sz="1600" b="1" spc="-120" dirty="0">
                <a:latin typeface="Georgia"/>
                <a:cs typeface="Georgia"/>
              </a:rPr>
              <a:t>er</a:t>
            </a:r>
            <a:r>
              <a:rPr sz="1600" b="1" spc="-110" dirty="0">
                <a:latin typeface="Georgia"/>
                <a:cs typeface="Georgia"/>
              </a:rPr>
              <a:t>v</a:t>
            </a:r>
            <a:r>
              <a:rPr sz="1600" b="1" spc="-130" dirty="0">
                <a:latin typeface="Georgia"/>
                <a:cs typeface="Georgia"/>
              </a:rPr>
              <a:t>i</a:t>
            </a:r>
            <a:r>
              <a:rPr sz="1600" b="1" spc="-75" dirty="0">
                <a:latin typeface="Georgia"/>
                <a:cs typeface="Georgia"/>
              </a:rPr>
              <a:t>c</a:t>
            </a:r>
            <a:r>
              <a:rPr sz="1600" b="1" spc="-120" dirty="0">
                <a:latin typeface="Georgia"/>
                <a:cs typeface="Georgia"/>
              </a:rPr>
              <a:t>e</a:t>
            </a:r>
            <a:r>
              <a:rPr sz="1600" b="1" spc="-5" dirty="0">
                <a:latin typeface="Georgia"/>
                <a:cs typeface="Georgia"/>
              </a:rPr>
              <a:t>s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062986" y="4211828"/>
            <a:ext cx="2601342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7480" marR="5080" indent="-145415">
              <a:lnSpc>
                <a:spcPct val="125099"/>
              </a:lnSpc>
              <a:spcBef>
                <a:spcPts val="100"/>
              </a:spcBef>
            </a:pPr>
            <a:r>
              <a:rPr sz="2000" spc="-45" dirty="0">
                <a:latin typeface="Trebuchet MS"/>
                <a:cs typeface="Trebuchet MS"/>
              </a:rPr>
              <a:t>Le</a:t>
            </a:r>
            <a:r>
              <a:rPr lang="fr-FR" sz="2000" spc="-45" dirty="0">
                <a:latin typeface="Trebuchet MS"/>
                <a:cs typeface="Trebuchet MS"/>
              </a:rPr>
              <a:t> </a:t>
            </a:r>
            <a:r>
              <a:rPr sz="2000" spc="-45" dirty="0" err="1">
                <a:latin typeface="Trebuchet MS"/>
                <a:cs typeface="Trebuchet MS"/>
              </a:rPr>
              <a:t>titulaire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55" dirty="0">
                <a:latin typeface="Trebuchet MS"/>
                <a:cs typeface="Trebuchet MS"/>
              </a:rPr>
              <a:t>du</a:t>
            </a:r>
            <a:r>
              <a:rPr sz="2000" spc="-320" dirty="0">
                <a:latin typeface="Trebuchet MS"/>
                <a:cs typeface="Trebuchet MS"/>
              </a:rPr>
              <a:t> </a:t>
            </a:r>
            <a:r>
              <a:rPr sz="2000" spc="-185" dirty="0">
                <a:latin typeface="Trebuchet MS"/>
                <a:cs typeface="Trebuchet MS"/>
              </a:rPr>
              <a:t>BTS  </a:t>
            </a:r>
            <a:r>
              <a:rPr sz="2000" spc="-35" dirty="0">
                <a:latin typeface="Trebuchet MS"/>
                <a:cs typeface="Trebuchet MS"/>
              </a:rPr>
              <a:t>NDRC</a:t>
            </a:r>
            <a:r>
              <a:rPr lang="fr-FR" sz="2000" spc="-35" dirty="0">
                <a:latin typeface="Trebuchet MS"/>
                <a:cs typeface="Trebuchet MS"/>
              </a:rPr>
              <a:t>  </a:t>
            </a:r>
            <a:r>
              <a:rPr sz="2000" spc="-35" dirty="0" err="1">
                <a:latin typeface="Trebuchet MS"/>
                <a:cs typeface="Trebuchet MS"/>
              </a:rPr>
              <a:t>contacte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985127" y="4267035"/>
            <a:ext cx="2799589" cy="61277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200"/>
              </a:spcBef>
              <a:buChar char="•"/>
              <a:tabLst>
                <a:tab pos="127000" algn="l"/>
              </a:tabLst>
            </a:pPr>
            <a:r>
              <a:rPr sz="1200" spc="-10" dirty="0">
                <a:latin typeface="Arial"/>
                <a:cs typeface="Arial"/>
              </a:rPr>
              <a:t>l</a:t>
            </a:r>
            <a:r>
              <a:rPr sz="1200" spc="-10" dirty="0">
                <a:latin typeface="Trebuchet MS"/>
                <a:cs typeface="Trebuchet MS"/>
              </a:rPr>
              <a:t>e</a:t>
            </a:r>
            <a:r>
              <a:rPr sz="1200" spc="-15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client</a:t>
            </a:r>
            <a:r>
              <a:rPr sz="1200" spc="-125" dirty="0">
                <a:latin typeface="Trebuchet MS"/>
                <a:cs typeface="Trebuchet MS"/>
              </a:rPr>
              <a:t> </a:t>
            </a:r>
            <a:r>
              <a:rPr sz="1200" spc="5" dirty="0" err="1">
                <a:latin typeface="Trebuchet MS"/>
                <a:cs typeface="Trebuchet MS"/>
              </a:rPr>
              <a:t>ou</a:t>
            </a:r>
            <a:r>
              <a:rPr sz="1200" spc="-16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le</a:t>
            </a:r>
            <a:r>
              <a:rPr lang="fr-FR" sz="1200" spc="-2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prospect</a:t>
            </a:r>
            <a:endParaRPr sz="1200" dirty="0">
              <a:latin typeface="Trebuchet MS"/>
              <a:cs typeface="Trebuchet MS"/>
            </a:endParaRPr>
          </a:p>
          <a:p>
            <a:pPr marL="127000" indent="-114300">
              <a:lnSpc>
                <a:spcPct val="100000"/>
              </a:lnSpc>
              <a:spcBef>
                <a:spcPts val="100"/>
              </a:spcBef>
              <a:buFont typeface="Georgia"/>
              <a:buChar char="•"/>
              <a:tabLst>
                <a:tab pos="127000" algn="l"/>
              </a:tabLst>
            </a:pPr>
            <a:r>
              <a:rPr sz="1200" spc="-5" dirty="0">
                <a:latin typeface="Trebuchet MS"/>
                <a:cs typeface="Trebuchet MS"/>
              </a:rPr>
              <a:t>particulier </a:t>
            </a:r>
            <a:r>
              <a:rPr sz="1200" spc="5" dirty="0">
                <a:latin typeface="Trebuchet MS"/>
                <a:cs typeface="Trebuchet MS"/>
              </a:rPr>
              <a:t>ou</a:t>
            </a:r>
            <a:r>
              <a:rPr sz="1200" spc="-145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professionnel</a:t>
            </a:r>
            <a:endParaRPr sz="1200" dirty="0">
              <a:latin typeface="Trebuchet MS"/>
              <a:cs typeface="Trebuchet MS"/>
            </a:endParaRPr>
          </a:p>
          <a:p>
            <a:pPr marL="127000" indent="-114300">
              <a:lnSpc>
                <a:spcPct val="100000"/>
              </a:lnSpc>
              <a:spcBef>
                <a:spcPts val="100"/>
              </a:spcBef>
              <a:buFont typeface="Georgia"/>
              <a:buChar char="•"/>
              <a:tabLst>
                <a:tab pos="127000" algn="l"/>
              </a:tabLst>
            </a:pPr>
            <a:r>
              <a:rPr sz="1200" spc="15" dirty="0">
                <a:latin typeface="Trebuchet MS"/>
                <a:cs typeface="Trebuchet MS"/>
              </a:rPr>
              <a:t>par</a:t>
            </a:r>
            <a:r>
              <a:rPr sz="1200" spc="-20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tous</a:t>
            </a:r>
            <a:r>
              <a:rPr sz="1200" spc="-14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moyens</a:t>
            </a:r>
            <a:r>
              <a:rPr sz="1200" spc="-170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(</a:t>
            </a:r>
            <a:r>
              <a:rPr sz="1200" b="1" spc="-100" dirty="0" err="1">
                <a:latin typeface="Georgia"/>
                <a:cs typeface="Georgia"/>
              </a:rPr>
              <a:t>stratégie</a:t>
            </a:r>
            <a:r>
              <a:rPr lang="fr-FR" sz="1200" b="1" spc="-100" dirty="0">
                <a:latin typeface="Georgia"/>
                <a:cs typeface="Georgia"/>
              </a:rPr>
              <a:t> </a:t>
            </a:r>
            <a:r>
              <a:rPr sz="1200" b="1" spc="-100" dirty="0" err="1">
                <a:latin typeface="Georgia"/>
                <a:cs typeface="Georgia"/>
              </a:rPr>
              <a:t>omnicanale</a:t>
            </a:r>
            <a:r>
              <a:rPr sz="1200" b="1" spc="-100" dirty="0">
                <a:latin typeface="Georgia"/>
                <a:cs typeface="Georgia"/>
              </a:rPr>
              <a:t>)</a:t>
            </a:r>
            <a:endParaRPr sz="1200" dirty="0">
              <a:latin typeface="Georgia"/>
              <a:cs typeface="Georg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063238" y="5032311"/>
            <a:ext cx="297408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50"/>
              </a:lnSpc>
              <a:spcBef>
                <a:spcPts val="100"/>
              </a:spcBef>
            </a:pPr>
            <a:r>
              <a:rPr sz="2000" spc="-10" dirty="0">
                <a:latin typeface="Arial"/>
                <a:cs typeface="Arial"/>
              </a:rPr>
              <a:t>Il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5" dirty="0">
                <a:latin typeface="Trebuchet MS"/>
                <a:cs typeface="Trebuchet MS"/>
              </a:rPr>
              <a:t>gère</a:t>
            </a:r>
            <a:r>
              <a:rPr sz="2000" spc="-340" dirty="0">
                <a:latin typeface="Trebuchet MS"/>
                <a:cs typeface="Trebuchet MS"/>
              </a:rPr>
              <a:t> </a:t>
            </a:r>
            <a:r>
              <a:rPr sz="2000" spc="-40" dirty="0">
                <a:latin typeface="Trebuchet MS"/>
                <a:cs typeface="Trebuchet MS"/>
              </a:rPr>
              <a:t>la</a:t>
            </a:r>
            <a:r>
              <a:rPr sz="2000" spc="-229" dirty="0">
                <a:latin typeface="Trebuchet MS"/>
                <a:cs typeface="Trebuchet MS"/>
              </a:rPr>
              <a:t> </a:t>
            </a:r>
            <a:r>
              <a:rPr sz="2000" spc="-45" dirty="0">
                <a:latin typeface="Trebuchet MS"/>
                <a:cs typeface="Trebuchet MS"/>
              </a:rPr>
              <a:t>relation</a:t>
            </a:r>
            <a:r>
              <a:rPr sz="2000" spc="-95" dirty="0">
                <a:latin typeface="Trebuchet MS"/>
                <a:cs typeface="Trebuchet MS"/>
              </a:rPr>
              <a:t> </a:t>
            </a:r>
            <a:r>
              <a:rPr sz="2000" spc="-30" dirty="0">
                <a:latin typeface="Trebuchet MS"/>
                <a:cs typeface="Trebuchet MS"/>
              </a:rPr>
              <a:t>client</a:t>
            </a:r>
            <a:r>
              <a:rPr lang="fr-FR" sz="2000" spc="-30" dirty="0">
                <a:latin typeface="Trebuchet MS"/>
                <a:cs typeface="Trebuchet MS"/>
              </a:rPr>
              <a:t> </a:t>
            </a:r>
            <a:r>
              <a:rPr sz="2000" spc="-30" dirty="0" err="1">
                <a:latin typeface="Trebuchet MS"/>
                <a:cs typeface="Trebuchet MS"/>
              </a:rPr>
              <a:t>en</a:t>
            </a:r>
            <a:endParaRPr sz="2000" dirty="0">
              <a:latin typeface="Trebuchet MS"/>
              <a:cs typeface="Trebuchet MS"/>
            </a:endParaRPr>
          </a:p>
          <a:p>
            <a:pPr marL="58419">
              <a:lnSpc>
                <a:spcPts val="2350"/>
              </a:lnSpc>
            </a:pPr>
            <a:r>
              <a:rPr sz="2000" spc="-75" dirty="0">
                <a:latin typeface="Trebuchet MS"/>
                <a:cs typeface="Trebuchet MS"/>
              </a:rPr>
              <a:t>face</a:t>
            </a:r>
            <a:r>
              <a:rPr sz="2000" spc="-360" dirty="0">
                <a:latin typeface="Trebuchet MS"/>
                <a:cs typeface="Trebuchet MS"/>
              </a:rPr>
              <a:t> </a:t>
            </a:r>
            <a:r>
              <a:rPr sz="2000" spc="10" dirty="0">
                <a:latin typeface="Trebuchet MS"/>
                <a:cs typeface="Trebuchet MS"/>
              </a:rPr>
              <a:t>à</a:t>
            </a:r>
            <a:r>
              <a:rPr sz="2000" spc="-405" dirty="0">
                <a:latin typeface="Trebuchet MS"/>
                <a:cs typeface="Trebuchet MS"/>
              </a:rPr>
              <a:t> </a:t>
            </a:r>
            <a:r>
              <a:rPr lang="fr-FR" sz="2000" spc="-405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face</a:t>
            </a:r>
            <a:r>
              <a:rPr sz="2000" spc="-320" dirty="0">
                <a:latin typeface="Trebuchet MS"/>
                <a:cs typeface="Trebuchet MS"/>
              </a:rPr>
              <a:t> </a:t>
            </a:r>
            <a:r>
              <a:rPr lang="fr-FR" sz="2000" spc="-320" dirty="0">
                <a:latin typeface="Trebuchet MS"/>
                <a:cs typeface="Trebuchet MS"/>
              </a:rPr>
              <a:t> </a:t>
            </a:r>
            <a:r>
              <a:rPr sz="2000" spc="20" dirty="0" err="1">
                <a:latin typeface="Trebuchet MS"/>
                <a:cs typeface="Trebuchet MS"/>
              </a:rPr>
              <a:t>ou</a:t>
            </a:r>
            <a:r>
              <a:rPr sz="2000" spc="-215" dirty="0">
                <a:latin typeface="Trebuchet MS"/>
                <a:cs typeface="Trebuchet MS"/>
              </a:rPr>
              <a:t> </a:t>
            </a:r>
            <a:r>
              <a:rPr sz="2000" spc="10" dirty="0">
                <a:latin typeface="Trebuchet MS"/>
                <a:cs typeface="Trebuchet MS"/>
              </a:rPr>
              <a:t>à</a:t>
            </a:r>
            <a:r>
              <a:rPr sz="2000" spc="-405" dirty="0">
                <a:latin typeface="Trebuchet MS"/>
                <a:cs typeface="Trebuchet MS"/>
              </a:rPr>
              <a:t> </a:t>
            </a:r>
            <a:r>
              <a:rPr sz="2000" spc="-45" dirty="0">
                <a:latin typeface="Trebuchet MS"/>
                <a:cs typeface="Trebuchet MS"/>
              </a:rPr>
              <a:t>distance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590157" y="228599"/>
            <a:ext cx="2194559" cy="1316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12179" y="5085169"/>
            <a:ext cx="1556003" cy="1512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633459" y="6347459"/>
            <a:ext cx="304800" cy="304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 rotWithShape="1">
          <a:blip r:embed="rId2"/>
          <a:srcRect l="29433" t="19400" r="31926" b="8730"/>
          <a:stretch/>
        </p:blipFill>
        <p:spPr bwMode="auto">
          <a:xfrm>
            <a:off x="914400" y="152400"/>
            <a:ext cx="7391400" cy="6934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8988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323532" y="980668"/>
            <a:ext cx="1162050" cy="780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AutoShape 4" descr="RÃ©sultat de recherche d'images pour &quot;aquitaine cheva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AutoShape 6" descr="RÃ©sultat de recherche d'images pour &quot;LE CHANT DES FEUILLANTS&quot;"/>
          <p:cNvSpPr>
            <a:spLocks noChangeAspect="1" noChangeArrowheads="1"/>
          </p:cNvSpPr>
          <p:nvPr/>
        </p:nvSpPr>
        <p:spPr bwMode="auto">
          <a:xfrm>
            <a:off x="11167610" y="5164177"/>
            <a:ext cx="86008" cy="6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2" name="Picture 8" descr="https://scontent-cdg2-1.xx.fbcdn.net/v/t1.0-1/38258372_249371622349056_8567389939296108544_n.png?_nc_cat=101&amp;_nc_ht=scontent-cdg2-1.xx&amp;oh=58e5e3b61c2744d50a0ba7366c231a7a&amp;oe=5C86E2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275" y="573722"/>
            <a:ext cx="1160792" cy="166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Ã©sultat de recherche d'images pour &quot;BL COIFFURE PARTHENAY LOGO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912" y="9526299"/>
            <a:ext cx="561287" cy="54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Ã©sultat de recherche d'images pour &quot;defi planet logo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273" y="1227138"/>
            <a:ext cx="1130918" cy="76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Image associÃ©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402" y="4634522"/>
            <a:ext cx="999505" cy="99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4" descr="Résultat de recherche d'images pour &quot;BOIT A BAF LOG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AutoShape 8" descr="Résultat de recherche d'images pour &quot;AGIBOX LOGO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AutoShape 10" descr="Résultat de recherche d'images pour &quot;AGIBOX LOGO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2" descr="Deastance Services - Home | Facebook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" name="Image 40" descr="Eco Action Plus | Eco-entrepreneurs de Nouvelle-Aquitaine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52" y="4927299"/>
            <a:ext cx="1137513" cy="8329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" descr="Cryotera - Pôle de Cryothérapie Poitiers - Home | Facebook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Picture 8" descr="B'CoWorker | Coworking simple et sur mesure à Nancy et Poitier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173" y="4325722"/>
            <a:ext cx="1406079" cy="73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6" descr="CGED - Home | Facebook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662622" y="275908"/>
            <a:ext cx="7818755" cy="1226696"/>
          </a:xfrm>
        </p:spPr>
        <p:txBody>
          <a:bodyPr/>
          <a:lstStyle/>
          <a:p>
            <a:pPr algn="ctr"/>
            <a:r>
              <a:rPr lang="fr-FR" spc="-240" dirty="0"/>
              <a:t>ENTREPRISES </a:t>
            </a:r>
            <a:r>
              <a:rPr lang="fr-FR" spc="-265" dirty="0"/>
              <a:t>PARTENAIRES  </a:t>
            </a:r>
            <a:r>
              <a:rPr lang="fr-FR" spc="-254" dirty="0"/>
              <a:t>STAGES</a:t>
            </a:r>
            <a:endParaRPr lang="fr-FR" dirty="0"/>
          </a:p>
        </p:txBody>
      </p:sp>
      <p:pic>
        <p:nvPicPr>
          <p:cNvPr id="46" name="Image 45" descr="C:\Users\utilisateur\AppData\Local\Microsoft\Windows\INetCache\Content.MSO\7AE4AA3A.tmp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965" y="1936354"/>
            <a:ext cx="988855" cy="6426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RESO OUEST - Réseaux 86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1492" y="5466755"/>
            <a:ext cx="952570" cy="95257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67412" y="2667000"/>
            <a:ext cx="952500" cy="952500"/>
          </a:xfrm>
          <a:prstGeom prst="rect">
            <a:avLst/>
          </a:prstGeom>
        </p:spPr>
      </p:pic>
      <p:pic>
        <p:nvPicPr>
          <p:cNvPr id="2050" name="Picture 2" descr="Air Jump Parc de Trampolines Poitier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6572" y="-16101182"/>
            <a:ext cx="1517172" cy="113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 24" descr="100% Motos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91" y="1996633"/>
            <a:ext cx="985884" cy="6703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2" descr="Produits surgelés livraison à domicile et magasins Maison Thiriet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8" name="Image 27" descr="C:\Users\utilisateur\AppData\Local\Microsoft\Windows\INetCache\Content.MSO\346867F9.tmp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665" y="1306829"/>
            <a:ext cx="952500" cy="689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 31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" y="2896235"/>
            <a:ext cx="1285875" cy="723265"/>
          </a:xfrm>
          <a:prstGeom prst="rect">
            <a:avLst/>
          </a:prstGeom>
          <a:noFill/>
        </p:spPr>
      </p:pic>
      <p:pic>
        <p:nvPicPr>
          <p:cNvPr id="34" name="Image 33" descr="C:\Users\utilisateur\AppData\Local\Microsoft\Windows\INetCache\Content.MSO\91406055.tmp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668" y="2079945"/>
            <a:ext cx="12001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Image 34" descr="C:\Users\utilisateur\AppData\Local\Microsoft\Windows\INetCache\Content.MSO\B8CA2630.tmp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" y="3861229"/>
            <a:ext cx="148780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 35" descr="Les Autrement Dit | LinkedIn"/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737" y="2677026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Image 36" descr="C:\Users\utilisateur\AppData\Local\Microsoft\Windows\INetCache\Content.MSO\A13E144D.tmp"/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45" y="6023999"/>
            <a:ext cx="1323975" cy="722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Accueil - Le Bateau Ivre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387060"/>
            <a:ext cx="1296446" cy="65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 37" descr="C:\Users\utilisateur\AppData\Local\Microsoft\Windows\INetCache\Content.MSO\CA339588.tmp"/>
          <p:cNvPicPr/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811" y="2257672"/>
            <a:ext cx="991164" cy="942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Image 38" descr="Tous vos projets bois à Thénezay - Menuiserie SOCOBOIS 79"/>
          <p:cNvPicPr/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462" y="5694280"/>
            <a:ext cx="1647825" cy="55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Image 39" descr="GEODIS | France"/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550" y="5339125"/>
            <a:ext cx="12287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Image 41" descr="C:\Users\utilisateur\AppData\Local\Microsoft\Windows\INetCache\Content.MSO\9C373E9B.tmp"/>
          <p:cNvPicPr/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522" y="2079945"/>
            <a:ext cx="1074722" cy="1120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Quali Home | LinkedIn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92" y="1379537"/>
            <a:ext cx="1240863" cy="123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mage 42" descr="https://img.batiweb.com/repo-images/supplier/3588/loxam_logo.jpg"/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55" y="4880683"/>
            <a:ext cx="1238930" cy="813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Image 43" descr="C:\Users\utilisateur\AppData\Local\Microsoft\Windows\INetCache\Content.MSO\5DD2561A.tmp"/>
          <p:cNvPicPr/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492" y="4242263"/>
            <a:ext cx="1099733" cy="821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Image 44" descr="Financement voiture occasion ou neuve, avec ou sans apport"/>
          <p:cNvPicPr/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141" y="6303007"/>
            <a:ext cx="1857375" cy="400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Image 46" descr="Sodac des Nations - Renault - PB86"/>
          <p:cNvPicPr/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576" y="3012742"/>
            <a:ext cx="1074672" cy="1312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421603" y="3367460"/>
            <a:ext cx="1045924" cy="104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1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57200" y="7620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spc="-240" dirty="0">
                <a:solidFill>
                  <a:srgbClr val="006FC0"/>
                </a:solidFill>
                <a:latin typeface="Georgia"/>
                <a:ea typeface="+mj-ea"/>
                <a:cs typeface="Georgia"/>
              </a:rPr>
              <a:t>ENTREPRISES   PARTENAIRES   APPRENTISSAGE</a:t>
            </a:r>
          </a:p>
        </p:txBody>
      </p:sp>
      <p:pic>
        <p:nvPicPr>
          <p:cNvPr id="1030" name="Picture 6" descr="CERCLE CCA International - Comdata recrutement - toutes les offres  disponib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48200"/>
            <a:ext cx="17526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 descr="Autobonplan - Simplifions l'automobil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64" y="2058657"/>
            <a:ext cx="1008855" cy="1038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A prop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92" y="2222754"/>
            <a:ext cx="1985289" cy="114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M Soleil -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43351"/>
            <a:ext cx="20574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logo-laser-game-evolution-laser-game-evolution · Tout-StMa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38118"/>
            <a:ext cx="2057400" cy="215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 descr="C:\Users\utilisateur\AppData\Local\Microsoft\Windows\INetCache\Content.MSO\8506BE15.tmp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16958"/>
            <a:ext cx="1504950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7655" y="4943271"/>
            <a:ext cx="1979426" cy="167534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4436" y="3504347"/>
            <a:ext cx="1588210" cy="158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41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489835" marR="5080" indent="-2477770">
              <a:lnSpc>
                <a:spcPct val="100400"/>
              </a:lnSpc>
              <a:spcBef>
                <a:spcPts val="80"/>
              </a:spcBef>
            </a:pPr>
            <a:r>
              <a:rPr spc="-240" dirty="0"/>
              <a:t>ENTREPRISES </a:t>
            </a:r>
            <a:r>
              <a:rPr spc="-265" dirty="0"/>
              <a:t>PARTENAIRES  </a:t>
            </a:r>
            <a:r>
              <a:rPr spc="-105" dirty="0"/>
              <a:t>ACTIONS</a:t>
            </a:r>
          </a:p>
        </p:txBody>
      </p:sp>
      <p:sp>
        <p:nvSpPr>
          <p:cNvPr id="3" name="object 3"/>
          <p:cNvSpPr/>
          <p:nvPr/>
        </p:nvSpPr>
        <p:spPr>
          <a:xfrm>
            <a:off x="395541" y="2072837"/>
            <a:ext cx="2247900" cy="1380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5381" y="3528163"/>
            <a:ext cx="1872233" cy="78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0887" y="5229199"/>
            <a:ext cx="2423109" cy="1190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72225" y="5517235"/>
            <a:ext cx="2497454" cy="8640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61244" y="1553285"/>
            <a:ext cx="1348359" cy="14401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2818" y="1176230"/>
            <a:ext cx="705436" cy="7030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6" name="AutoShape 4" descr="RÃ©sultat de recherche d'images pour &quot;KFC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8" name="Picture 6" descr="RÃ©sultat de recherche d'images pour &quot;LOGO KFC&quot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9" y="3502806"/>
            <a:ext cx="940055" cy="1221594"/>
          </a:xfrm>
          <a:prstGeom prst="rect">
            <a:avLst/>
          </a:prstGeom>
          <a:noFill/>
        </p:spPr>
      </p:pic>
      <p:pic>
        <p:nvPicPr>
          <p:cNvPr id="17" name="Image 16" descr="RÃ©sultat de recherche d'images pour &quot;TUPPERWARE LOGO&quot;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407" y="1523682"/>
            <a:ext cx="1209228" cy="93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 19" descr="RÃ©sultat de recherche d'images pour &quot;forever logo&quot;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48600" y="2459698"/>
            <a:ext cx="973073" cy="89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 descr="RÃ©sultat de recherche d'images pour &quot;partylite logo&quot;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29614" y="4046610"/>
            <a:ext cx="1061585" cy="83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RÃ©sultat de recherche d'images pour &quot;h2o at home&quot;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91571" y="957019"/>
            <a:ext cx="1332425" cy="114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 25" descr="RÃ©sultat de recherche d'images pour &quot;victoria bijoux logo&quot;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625" y="4379986"/>
            <a:ext cx="137033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 26" descr="RÃ©sultat de recherche d'images pour &quot;secrets de miel&quot;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926" y="5205221"/>
            <a:ext cx="1342073" cy="1043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RÃ©sultat de recherche d'images pour &quot;elora vetements logo&quot;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60" y="5410200"/>
            <a:ext cx="718057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ccueil - APCRC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872" y="3565542"/>
            <a:ext cx="2490357" cy="89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.P Délices - Epices Ma Vi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031" y="1973143"/>
            <a:ext cx="1271207" cy="76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ADAPEI 8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8" descr="ADAPEI 86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41167" y="2805207"/>
            <a:ext cx="2338467" cy="736617"/>
          </a:xfrm>
          <a:prstGeom prst="rect">
            <a:avLst/>
          </a:prstGeom>
        </p:spPr>
      </p:pic>
      <p:pic>
        <p:nvPicPr>
          <p:cNvPr id="6" name="Picture 2" descr="Oika Oika - Domojeux - FVD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050" y="778303"/>
            <a:ext cx="1524000" cy="118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R Health &amp; Beauty - FVD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60" y="4676810"/>
            <a:ext cx="911225" cy="81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961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43000" y="685800"/>
            <a:ext cx="7391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Georgia" panose="02040502050405020303" pitchFamily="18" charset="0"/>
              </a:rPr>
              <a:t>Une  association étudiante    </a:t>
            </a:r>
            <a:r>
              <a:rPr lang="fr-FR" sz="2000" b="1" dirty="0">
                <a:latin typeface="Georgia" panose="02040502050405020303" pitchFamily="18" charset="0"/>
              </a:rPr>
              <a:t>FUTUROVENTE</a:t>
            </a:r>
          </a:p>
          <a:p>
            <a:endParaRPr lang="fr-FR" dirty="0">
              <a:latin typeface="Georgia" panose="02040502050405020303" pitchFamily="18" charset="0"/>
            </a:endParaRPr>
          </a:p>
          <a:p>
            <a:endParaRPr lang="fr-FR" dirty="0">
              <a:latin typeface="Georgia" panose="02040502050405020303" pitchFamily="18" charset="0"/>
            </a:endParaRPr>
          </a:p>
          <a:p>
            <a:r>
              <a:rPr lang="fr-FR" sz="2000" dirty="0">
                <a:latin typeface="Georgia" panose="02040502050405020303" pitchFamily="18" charset="0"/>
              </a:rPr>
              <a:t>Un bureau composé  des étudiants de 1</a:t>
            </a:r>
            <a:r>
              <a:rPr lang="fr-FR" sz="2000" baseline="30000" dirty="0">
                <a:latin typeface="Georgia" panose="02040502050405020303" pitchFamily="18" charset="0"/>
              </a:rPr>
              <a:t>ère</a:t>
            </a:r>
            <a:r>
              <a:rPr lang="fr-FR" sz="2000" dirty="0">
                <a:latin typeface="Georgia" panose="02040502050405020303" pitchFamily="18" charset="0"/>
              </a:rPr>
              <a:t> et 2</a:t>
            </a:r>
            <a:r>
              <a:rPr lang="fr-FR" sz="2000" baseline="30000" dirty="0">
                <a:latin typeface="Georgia" panose="02040502050405020303" pitchFamily="18" charset="0"/>
              </a:rPr>
              <a:t>ème</a:t>
            </a:r>
            <a:r>
              <a:rPr lang="fr-FR" sz="2000" dirty="0">
                <a:latin typeface="Georgia" panose="02040502050405020303" pitchFamily="18" charset="0"/>
              </a:rPr>
              <a:t> année </a:t>
            </a:r>
          </a:p>
        </p:txBody>
      </p:sp>
      <p:pic>
        <p:nvPicPr>
          <p:cNvPr id="1026" name="Picture 2" descr="Créer une association loi 1901 : mode d'empl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28330"/>
            <a:ext cx="519380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Contacts : Associations - Mairie de Belin-Bélie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1266825" cy="1266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536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4980" y="358140"/>
            <a:ext cx="5783580" cy="815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38020" y="226059"/>
            <a:ext cx="2931160" cy="924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5940" y="400494"/>
            <a:ext cx="5659755" cy="690245"/>
          </a:xfrm>
          <a:custGeom>
            <a:avLst/>
            <a:gdLst/>
            <a:ahLst/>
            <a:cxnLst/>
            <a:rect l="l" t="t" r="r" b="b"/>
            <a:pathLst>
              <a:path w="5659755" h="690244">
                <a:moveTo>
                  <a:pt x="0" y="689927"/>
                </a:moveTo>
                <a:lnTo>
                  <a:pt x="5659755" y="689927"/>
                </a:lnTo>
                <a:lnTo>
                  <a:pt x="5659755" y="0"/>
                </a:lnTo>
                <a:lnTo>
                  <a:pt x="0" y="0"/>
                </a:lnTo>
                <a:lnTo>
                  <a:pt x="0" y="689927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5940" y="400494"/>
            <a:ext cx="5659755" cy="690245"/>
          </a:xfrm>
          <a:custGeom>
            <a:avLst/>
            <a:gdLst/>
            <a:ahLst/>
            <a:cxnLst/>
            <a:rect l="l" t="t" r="r" b="b"/>
            <a:pathLst>
              <a:path w="5659755" h="690244">
                <a:moveTo>
                  <a:pt x="0" y="689927"/>
                </a:moveTo>
                <a:lnTo>
                  <a:pt x="5659755" y="689927"/>
                </a:lnTo>
                <a:lnTo>
                  <a:pt x="5659755" y="0"/>
                </a:lnTo>
                <a:lnTo>
                  <a:pt x="0" y="0"/>
                </a:lnTo>
                <a:lnTo>
                  <a:pt x="0" y="689927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386016"/>
            <a:ext cx="56597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81175">
              <a:lnSpc>
                <a:spcPct val="100000"/>
              </a:lnSpc>
              <a:spcBef>
                <a:spcPts val="100"/>
              </a:spcBef>
              <a:tabLst>
                <a:tab pos="2585085" algn="l"/>
              </a:tabLst>
            </a:pPr>
            <a:r>
              <a:rPr sz="4400" b="0" spc="-190" dirty="0">
                <a:solidFill>
                  <a:srgbClr val="FFFFFF"/>
                </a:solidFill>
                <a:latin typeface="Trebuchet MS"/>
                <a:cs typeface="Trebuchet MS"/>
              </a:rPr>
              <a:t>LE	</a:t>
            </a:r>
            <a:r>
              <a:rPr sz="4400" b="0" spc="-440" dirty="0">
                <a:solidFill>
                  <a:srgbClr val="FFFFFF"/>
                </a:solidFill>
                <a:latin typeface="Trebuchet MS"/>
                <a:cs typeface="Trebuchet MS"/>
              </a:rPr>
              <a:t>PROFIL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23210" y="1777745"/>
            <a:ext cx="3549650" cy="855344"/>
          </a:xfrm>
          <a:custGeom>
            <a:avLst/>
            <a:gdLst/>
            <a:ahLst/>
            <a:cxnLst/>
            <a:rect l="l" t="t" r="r" b="b"/>
            <a:pathLst>
              <a:path w="3549650" h="855344">
                <a:moveTo>
                  <a:pt x="3121914" y="0"/>
                </a:moveTo>
                <a:lnTo>
                  <a:pt x="3121914" y="106806"/>
                </a:lnTo>
                <a:lnTo>
                  <a:pt x="0" y="106806"/>
                </a:lnTo>
                <a:lnTo>
                  <a:pt x="0" y="748156"/>
                </a:lnTo>
                <a:lnTo>
                  <a:pt x="3121914" y="748156"/>
                </a:lnTo>
                <a:lnTo>
                  <a:pt x="3121914" y="854963"/>
                </a:lnTo>
                <a:lnTo>
                  <a:pt x="3549395" y="427481"/>
                </a:lnTo>
                <a:lnTo>
                  <a:pt x="3121914" y="0"/>
                </a:lnTo>
                <a:close/>
              </a:path>
            </a:pathLst>
          </a:custGeom>
          <a:solidFill>
            <a:srgbClr val="D0D6E8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23210" y="1777745"/>
            <a:ext cx="3549650" cy="855344"/>
          </a:xfrm>
          <a:custGeom>
            <a:avLst/>
            <a:gdLst/>
            <a:ahLst/>
            <a:cxnLst/>
            <a:rect l="l" t="t" r="r" b="b"/>
            <a:pathLst>
              <a:path w="3549650" h="855344">
                <a:moveTo>
                  <a:pt x="0" y="106806"/>
                </a:moveTo>
                <a:lnTo>
                  <a:pt x="3121914" y="106806"/>
                </a:lnTo>
                <a:lnTo>
                  <a:pt x="3121914" y="0"/>
                </a:lnTo>
                <a:lnTo>
                  <a:pt x="3549395" y="427481"/>
                </a:lnTo>
                <a:lnTo>
                  <a:pt x="3121914" y="854963"/>
                </a:lnTo>
                <a:lnTo>
                  <a:pt x="3121914" y="748156"/>
                </a:lnTo>
                <a:lnTo>
                  <a:pt x="0" y="748156"/>
                </a:lnTo>
                <a:lnTo>
                  <a:pt x="0" y="106806"/>
                </a:lnTo>
                <a:close/>
              </a:path>
            </a:pathLst>
          </a:custGeom>
          <a:ln w="25908">
            <a:solidFill>
              <a:srgbClr val="D0D6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24479" y="1905349"/>
            <a:ext cx="858519" cy="68643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0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15" dirty="0">
                <a:latin typeface="Arial"/>
                <a:cs typeface="Arial"/>
              </a:rPr>
              <a:t>é</a:t>
            </a:r>
            <a:r>
              <a:rPr sz="2000" spc="-25" dirty="0">
                <a:latin typeface="Arial"/>
                <a:cs typeface="Arial"/>
              </a:rPr>
              <a:t>c</a:t>
            </a:r>
            <a:r>
              <a:rPr sz="2000" spc="-30" dirty="0">
                <a:latin typeface="Arial"/>
                <a:cs typeface="Arial"/>
              </a:rPr>
              <a:t>r</a:t>
            </a:r>
            <a:r>
              <a:rPr sz="2000" spc="-25" dirty="0">
                <a:latin typeface="Arial"/>
                <a:cs typeface="Arial"/>
              </a:rPr>
              <a:t>i</a:t>
            </a:r>
            <a:r>
              <a:rPr sz="2000" spc="-6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70" dirty="0">
                <a:latin typeface="Arial"/>
                <a:cs typeface="Arial"/>
              </a:rPr>
              <a:t>orale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962" y="1777745"/>
            <a:ext cx="2365375" cy="855344"/>
          </a:xfrm>
          <a:custGeom>
            <a:avLst/>
            <a:gdLst/>
            <a:ahLst/>
            <a:cxnLst/>
            <a:rect l="l" t="t" r="r" b="b"/>
            <a:pathLst>
              <a:path w="2365375" h="855344">
                <a:moveTo>
                  <a:pt x="2222754" y="0"/>
                </a:moveTo>
                <a:lnTo>
                  <a:pt x="142494" y="0"/>
                </a:lnTo>
                <a:lnTo>
                  <a:pt x="97447" y="7238"/>
                </a:lnTo>
                <a:lnTo>
                  <a:pt x="58331" y="27431"/>
                </a:lnTo>
                <a:lnTo>
                  <a:pt x="27495" y="58292"/>
                </a:lnTo>
                <a:lnTo>
                  <a:pt x="7264" y="97408"/>
                </a:lnTo>
                <a:lnTo>
                  <a:pt x="0" y="142493"/>
                </a:lnTo>
                <a:lnTo>
                  <a:pt x="0" y="712469"/>
                </a:lnTo>
                <a:lnTo>
                  <a:pt x="7264" y="757554"/>
                </a:lnTo>
                <a:lnTo>
                  <a:pt x="27495" y="796670"/>
                </a:lnTo>
                <a:lnTo>
                  <a:pt x="58331" y="827531"/>
                </a:lnTo>
                <a:lnTo>
                  <a:pt x="97447" y="847725"/>
                </a:lnTo>
                <a:lnTo>
                  <a:pt x="142494" y="854963"/>
                </a:lnTo>
                <a:lnTo>
                  <a:pt x="2222754" y="854963"/>
                </a:lnTo>
                <a:lnTo>
                  <a:pt x="2267839" y="847725"/>
                </a:lnTo>
                <a:lnTo>
                  <a:pt x="2306955" y="827531"/>
                </a:lnTo>
                <a:lnTo>
                  <a:pt x="2337816" y="796670"/>
                </a:lnTo>
                <a:lnTo>
                  <a:pt x="2358009" y="757554"/>
                </a:lnTo>
                <a:lnTo>
                  <a:pt x="2365248" y="712469"/>
                </a:lnTo>
                <a:lnTo>
                  <a:pt x="2365248" y="142493"/>
                </a:lnTo>
                <a:lnTo>
                  <a:pt x="2358009" y="97408"/>
                </a:lnTo>
                <a:lnTo>
                  <a:pt x="2337816" y="58292"/>
                </a:lnTo>
                <a:lnTo>
                  <a:pt x="2306955" y="27431"/>
                </a:lnTo>
                <a:lnTo>
                  <a:pt x="2267839" y="7238"/>
                </a:lnTo>
                <a:lnTo>
                  <a:pt x="2222754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962" y="1777745"/>
            <a:ext cx="2365375" cy="855344"/>
          </a:xfrm>
          <a:custGeom>
            <a:avLst/>
            <a:gdLst/>
            <a:ahLst/>
            <a:cxnLst/>
            <a:rect l="l" t="t" r="r" b="b"/>
            <a:pathLst>
              <a:path w="2365375" h="855344">
                <a:moveTo>
                  <a:pt x="0" y="142493"/>
                </a:moveTo>
                <a:lnTo>
                  <a:pt x="7264" y="97408"/>
                </a:lnTo>
                <a:lnTo>
                  <a:pt x="27495" y="58292"/>
                </a:lnTo>
                <a:lnTo>
                  <a:pt x="58331" y="27431"/>
                </a:lnTo>
                <a:lnTo>
                  <a:pt x="97447" y="7238"/>
                </a:lnTo>
                <a:lnTo>
                  <a:pt x="142494" y="0"/>
                </a:lnTo>
                <a:lnTo>
                  <a:pt x="2222754" y="0"/>
                </a:lnTo>
                <a:lnTo>
                  <a:pt x="2267839" y="7238"/>
                </a:lnTo>
                <a:lnTo>
                  <a:pt x="2306955" y="27431"/>
                </a:lnTo>
                <a:lnTo>
                  <a:pt x="2337816" y="58292"/>
                </a:lnTo>
                <a:lnTo>
                  <a:pt x="2358009" y="97408"/>
                </a:lnTo>
                <a:lnTo>
                  <a:pt x="2365248" y="142493"/>
                </a:lnTo>
                <a:lnTo>
                  <a:pt x="2365248" y="712469"/>
                </a:lnTo>
                <a:lnTo>
                  <a:pt x="2358009" y="757554"/>
                </a:lnTo>
                <a:lnTo>
                  <a:pt x="2337816" y="796670"/>
                </a:lnTo>
                <a:lnTo>
                  <a:pt x="2306955" y="827531"/>
                </a:lnTo>
                <a:lnTo>
                  <a:pt x="2267839" y="847725"/>
                </a:lnTo>
                <a:lnTo>
                  <a:pt x="2222754" y="854963"/>
                </a:lnTo>
                <a:lnTo>
                  <a:pt x="142494" y="854963"/>
                </a:lnTo>
                <a:lnTo>
                  <a:pt x="97447" y="847725"/>
                </a:lnTo>
                <a:lnTo>
                  <a:pt x="58331" y="827531"/>
                </a:lnTo>
                <a:lnTo>
                  <a:pt x="27495" y="796670"/>
                </a:lnTo>
                <a:lnTo>
                  <a:pt x="7264" y="757554"/>
                </a:lnTo>
                <a:lnTo>
                  <a:pt x="0" y="712469"/>
                </a:lnTo>
                <a:lnTo>
                  <a:pt x="0" y="142493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05802" y="1849754"/>
            <a:ext cx="1892935" cy="622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350"/>
              </a:lnSpc>
              <a:spcBef>
                <a:spcPts val="100"/>
              </a:spcBef>
            </a:pPr>
            <a:r>
              <a:rPr sz="2000" b="1" spc="-150" dirty="0">
                <a:solidFill>
                  <a:srgbClr val="FFFFFF"/>
                </a:solidFill>
                <a:latin typeface="Arial"/>
                <a:cs typeface="Arial"/>
              </a:rPr>
              <a:t>Bonne</a:t>
            </a:r>
            <a:r>
              <a:rPr sz="2000" b="1" spc="-3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2000" b="1" spc="-3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65" dirty="0">
                <a:solidFill>
                  <a:srgbClr val="FFFFFF"/>
                </a:solidFill>
                <a:latin typeface="Arial"/>
                <a:cs typeface="Arial"/>
              </a:rPr>
              <a:t>expression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ts val="2350"/>
              </a:lnSpc>
            </a:pPr>
            <a:r>
              <a:rPr sz="2000" b="1" spc="-145" dirty="0">
                <a:solidFill>
                  <a:srgbClr val="FFFFFF"/>
                </a:solidFill>
                <a:latin typeface="Arial"/>
                <a:cs typeface="Arial"/>
              </a:rPr>
              <a:t>française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23210" y="2719577"/>
            <a:ext cx="3549650" cy="855344"/>
          </a:xfrm>
          <a:custGeom>
            <a:avLst/>
            <a:gdLst/>
            <a:ahLst/>
            <a:cxnLst/>
            <a:rect l="l" t="t" r="r" b="b"/>
            <a:pathLst>
              <a:path w="3549650" h="855345">
                <a:moveTo>
                  <a:pt x="3121914" y="0"/>
                </a:moveTo>
                <a:lnTo>
                  <a:pt x="3121914" y="106807"/>
                </a:lnTo>
                <a:lnTo>
                  <a:pt x="0" y="106807"/>
                </a:lnTo>
                <a:lnTo>
                  <a:pt x="0" y="748030"/>
                </a:lnTo>
                <a:lnTo>
                  <a:pt x="3121914" y="748030"/>
                </a:lnTo>
                <a:lnTo>
                  <a:pt x="3121914" y="854963"/>
                </a:lnTo>
                <a:lnTo>
                  <a:pt x="3549395" y="427482"/>
                </a:lnTo>
                <a:lnTo>
                  <a:pt x="3121914" y="0"/>
                </a:lnTo>
                <a:close/>
              </a:path>
            </a:pathLst>
          </a:custGeom>
          <a:solidFill>
            <a:srgbClr val="D0D6E8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23210" y="2719577"/>
            <a:ext cx="3549650" cy="855344"/>
          </a:xfrm>
          <a:custGeom>
            <a:avLst/>
            <a:gdLst/>
            <a:ahLst/>
            <a:cxnLst/>
            <a:rect l="l" t="t" r="r" b="b"/>
            <a:pathLst>
              <a:path w="3549650" h="855345">
                <a:moveTo>
                  <a:pt x="0" y="106807"/>
                </a:moveTo>
                <a:lnTo>
                  <a:pt x="3121914" y="106807"/>
                </a:lnTo>
                <a:lnTo>
                  <a:pt x="3121914" y="0"/>
                </a:lnTo>
                <a:lnTo>
                  <a:pt x="3549395" y="427482"/>
                </a:lnTo>
                <a:lnTo>
                  <a:pt x="3121914" y="854963"/>
                </a:lnTo>
                <a:lnTo>
                  <a:pt x="3121914" y="748030"/>
                </a:lnTo>
                <a:lnTo>
                  <a:pt x="0" y="748030"/>
                </a:lnTo>
                <a:lnTo>
                  <a:pt x="0" y="106807"/>
                </a:lnTo>
                <a:close/>
              </a:path>
            </a:pathLst>
          </a:custGeom>
          <a:ln w="25908">
            <a:solidFill>
              <a:srgbClr val="D0D6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824479" y="2770599"/>
            <a:ext cx="2966721" cy="679673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0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60" dirty="0">
                <a:latin typeface="Arial"/>
                <a:cs typeface="Arial"/>
              </a:rPr>
              <a:t>Disponibilité</a:t>
            </a:r>
            <a:endParaRPr sz="20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90" dirty="0">
                <a:latin typeface="Arial"/>
                <a:cs typeface="Arial"/>
              </a:rPr>
              <a:t>Sens</a:t>
            </a:r>
            <a:r>
              <a:rPr lang="fr-FR" sz="2000" spc="-9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du</a:t>
            </a:r>
            <a:r>
              <a:rPr sz="2000" spc="-245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service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7962" y="2719577"/>
            <a:ext cx="2365375" cy="855344"/>
          </a:xfrm>
          <a:custGeom>
            <a:avLst/>
            <a:gdLst/>
            <a:ahLst/>
            <a:cxnLst/>
            <a:rect l="l" t="t" r="r" b="b"/>
            <a:pathLst>
              <a:path w="2365375" h="855345">
                <a:moveTo>
                  <a:pt x="2222754" y="0"/>
                </a:moveTo>
                <a:lnTo>
                  <a:pt x="142494" y="0"/>
                </a:lnTo>
                <a:lnTo>
                  <a:pt x="97447" y="7238"/>
                </a:lnTo>
                <a:lnTo>
                  <a:pt x="58331" y="27432"/>
                </a:lnTo>
                <a:lnTo>
                  <a:pt x="27495" y="58293"/>
                </a:lnTo>
                <a:lnTo>
                  <a:pt x="7264" y="97409"/>
                </a:lnTo>
                <a:lnTo>
                  <a:pt x="0" y="142494"/>
                </a:lnTo>
                <a:lnTo>
                  <a:pt x="0" y="712470"/>
                </a:lnTo>
                <a:lnTo>
                  <a:pt x="7264" y="757555"/>
                </a:lnTo>
                <a:lnTo>
                  <a:pt x="27495" y="796671"/>
                </a:lnTo>
                <a:lnTo>
                  <a:pt x="58331" y="827532"/>
                </a:lnTo>
                <a:lnTo>
                  <a:pt x="97447" y="847725"/>
                </a:lnTo>
                <a:lnTo>
                  <a:pt x="142494" y="854963"/>
                </a:lnTo>
                <a:lnTo>
                  <a:pt x="2222754" y="854963"/>
                </a:lnTo>
                <a:lnTo>
                  <a:pt x="2267839" y="847725"/>
                </a:lnTo>
                <a:lnTo>
                  <a:pt x="2306955" y="827532"/>
                </a:lnTo>
                <a:lnTo>
                  <a:pt x="2337816" y="796671"/>
                </a:lnTo>
                <a:lnTo>
                  <a:pt x="2358009" y="757555"/>
                </a:lnTo>
                <a:lnTo>
                  <a:pt x="2365248" y="712470"/>
                </a:lnTo>
                <a:lnTo>
                  <a:pt x="2365248" y="142494"/>
                </a:lnTo>
                <a:lnTo>
                  <a:pt x="2358009" y="97409"/>
                </a:lnTo>
                <a:lnTo>
                  <a:pt x="2337816" y="58293"/>
                </a:lnTo>
                <a:lnTo>
                  <a:pt x="2306955" y="27432"/>
                </a:lnTo>
                <a:lnTo>
                  <a:pt x="2267839" y="7238"/>
                </a:lnTo>
                <a:lnTo>
                  <a:pt x="2222754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962" y="2719577"/>
            <a:ext cx="2365375" cy="855344"/>
          </a:xfrm>
          <a:custGeom>
            <a:avLst/>
            <a:gdLst/>
            <a:ahLst/>
            <a:cxnLst/>
            <a:rect l="l" t="t" r="r" b="b"/>
            <a:pathLst>
              <a:path w="2365375" h="855345">
                <a:moveTo>
                  <a:pt x="0" y="142494"/>
                </a:moveTo>
                <a:lnTo>
                  <a:pt x="7264" y="97409"/>
                </a:lnTo>
                <a:lnTo>
                  <a:pt x="27495" y="58293"/>
                </a:lnTo>
                <a:lnTo>
                  <a:pt x="58331" y="27432"/>
                </a:lnTo>
                <a:lnTo>
                  <a:pt x="97447" y="7238"/>
                </a:lnTo>
                <a:lnTo>
                  <a:pt x="142494" y="0"/>
                </a:lnTo>
                <a:lnTo>
                  <a:pt x="2222754" y="0"/>
                </a:lnTo>
                <a:lnTo>
                  <a:pt x="2267839" y="7238"/>
                </a:lnTo>
                <a:lnTo>
                  <a:pt x="2306955" y="27432"/>
                </a:lnTo>
                <a:lnTo>
                  <a:pt x="2337816" y="58293"/>
                </a:lnTo>
                <a:lnTo>
                  <a:pt x="2358009" y="97409"/>
                </a:lnTo>
                <a:lnTo>
                  <a:pt x="2365248" y="142494"/>
                </a:lnTo>
                <a:lnTo>
                  <a:pt x="2365248" y="712470"/>
                </a:lnTo>
                <a:lnTo>
                  <a:pt x="2358009" y="757555"/>
                </a:lnTo>
                <a:lnTo>
                  <a:pt x="2337816" y="796671"/>
                </a:lnTo>
                <a:lnTo>
                  <a:pt x="2306955" y="827532"/>
                </a:lnTo>
                <a:lnTo>
                  <a:pt x="2267839" y="847725"/>
                </a:lnTo>
                <a:lnTo>
                  <a:pt x="2222754" y="854963"/>
                </a:lnTo>
                <a:lnTo>
                  <a:pt x="142494" y="854963"/>
                </a:lnTo>
                <a:lnTo>
                  <a:pt x="97447" y="847725"/>
                </a:lnTo>
                <a:lnTo>
                  <a:pt x="58331" y="827532"/>
                </a:lnTo>
                <a:lnTo>
                  <a:pt x="27495" y="796671"/>
                </a:lnTo>
                <a:lnTo>
                  <a:pt x="7264" y="757555"/>
                </a:lnTo>
                <a:lnTo>
                  <a:pt x="0" y="712470"/>
                </a:lnTo>
                <a:lnTo>
                  <a:pt x="0" y="14249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11822" y="2791840"/>
            <a:ext cx="2131378" cy="62230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429259" marR="10160" indent="-416559">
              <a:lnSpc>
                <a:spcPts val="2300"/>
              </a:lnSpc>
              <a:spcBef>
                <a:spcPts val="260"/>
              </a:spcBef>
            </a:pPr>
            <a:r>
              <a:rPr sz="2000" b="1" spc="-110" dirty="0">
                <a:solidFill>
                  <a:srgbClr val="FFFFFF"/>
                </a:solidFill>
                <a:latin typeface="Arial"/>
                <a:cs typeface="Arial"/>
              </a:rPr>
              <a:t>Goût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2000" b="1" spc="-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2000" b="1" spc="-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45" dirty="0" err="1">
                <a:solidFill>
                  <a:srgbClr val="FFFFFF"/>
                </a:solidFill>
                <a:latin typeface="Arial"/>
                <a:cs typeface="Arial"/>
              </a:rPr>
              <a:t>sens</a:t>
            </a:r>
            <a:r>
              <a:rPr lang="fr-FR" sz="20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45" dirty="0">
                <a:solidFill>
                  <a:srgbClr val="FFFFFF"/>
                </a:solidFill>
                <a:latin typeface="Arial"/>
                <a:cs typeface="Arial"/>
              </a:rPr>
              <a:t>du  </a:t>
            </a:r>
            <a:r>
              <a:rPr sz="2000" b="1" spc="-140" dirty="0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823210" y="3659885"/>
            <a:ext cx="3549650" cy="856615"/>
          </a:xfrm>
          <a:custGeom>
            <a:avLst/>
            <a:gdLst/>
            <a:ahLst/>
            <a:cxnLst/>
            <a:rect l="l" t="t" r="r" b="b"/>
            <a:pathLst>
              <a:path w="3549650" h="856614">
                <a:moveTo>
                  <a:pt x="3121152" y="0"/>
                </a:moveTo>
                <a:lnTo>
                  <a:pt x="3121152" y="107061"/>
                </a:lnTo>
                <a:lnTo>
                  <a:pt x="0" y="107061"/>
                </a:lnTo>
                <a:lnTo>
                  <a:pt x="0" y="749426"/>
                </a:lnTo>
                <a:lnTo>
                  <a:pt x="3121152" y="749426"/>
                </a:lnTo>
                <a:lnTo>
                  <a:pt x="3121152" y="856488"/>
                </a:lnTo>
                <a:lnTo>
                  <a:pt x="3549395" y="428244"/>
                </a:lnTo>
                <a:lnTo>
                  <a:pt x="3121152" y="0"/>
                </a:lnTo>
                <a:close/>
              </a:path>
            </a:pathLst>
          </a:custGeom>
          <a:solidFill>
            <a:srgbClr val="D0D6E8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23210" y="3659885"/>
            <a:ext cx="3549650" cy="856615"/>
          </a:xfrm>
          <a:custGeom>
            <a:avLst/>
            <a:gdLst/>
            <a:ahLst/>
            <a:cxnLst/>
            <a:rect l="l" t="t" r="r" b="b"/>
            <a:pathLst>
              <a:path w="3549650" h="856614">
                <a:moveTo>
                  <a:pt x="0" y="107061"/>
                </a:moveTo>
                <a:lnTo>
                  <a:pt x="3121152" y="107061"/>
                </a:lnTo>
                <a:lnTo>
                  <a:pt x="3121152" y="0"/>
                </a:lnTo>
                <a:lnTo>
                  <a:pt x="3549395" y="428244"/>
                </a:lnTo>
                <a:lnTo>
                  <a:pt x="3121152" y="856488"/>
                </a:lnTo>
                <a:lnTo>
                  <a:pt x="3121152" y="749426"/>
                </a:lnTo>
                <a:lnTo>
                  <a:pt x="0" y="749426"/>
                </a:lnTo>
                <a:lnTo>
                  <a:pt x="0" y="107061"/>
                </a:lnTo>
                <a:close/>
              </a:path>
            </a:pathLst>
          </a:custGeom>
          <a:ln w="25908">
            <a:solidFill>
              <a:srgbClr val="D0D6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8630" y="3646170"/>
            <a:ext cx="2365375" cy="855344"/>
          </a:xfrm>
          <a:custGeom>
            <a:avLst/>
            <a:gdLst/>
            <a:ahLst/>
            <a:cxnLst/>
            <a:rect l="l" t="t" r="r" b="b"/>
            <a:pathLst>
              <a:path w="2365375" h="855345">
                <a:moveTo>
                  <a:pt x="2222754" y="0"/>
                </a:moveTo>
                <a:lnTo>
                  <a:pt x="142494" y="0"/>
                </a:lnTo>
                <a:lnTo>
                  <a:pt x="97447" y="7238"/>
                </a:lnTo>
                <a:lnTo>
                  <a:pt x="58331" y="27431"/>
                </a:lnTo>
                <a:lnTo>
                  <a:pt x="27495" y="58292"/>
                </a:lnTo>
                <a:lnTo>
                  <a:pt x="7264" y="97408"/>
                </a:lnTo>
                <a:lnTo>
                  <a:pt x="0" y="142493"/>
                </a:lnTo>
                <a:lnTo>
                  <a:pt x="0" y="712469"/>
                </a:lnTo>
                <a:lnTo>
                  <a:pt x="7264" y="757554"/>
                </a:lnTo>
                <a:lnTo>
                  <a:pt x="27495" y="796670"/>
                </a:lnTo>
                <a:lnTo>
                  <a:pt x="58331" y="827531"/>
                </a:lnTo>
                <a:lnTo>
                  <a:pt x="97447" y="847724"/>
                </a:lnTo>
                <a:lnTo>
                  <a:pt x="142494" y="854963"/>
                </a:lnTo>
                <a:lnTo>
                  <a:pt x="2222754" y="854963"/>
                </a:lnTo>
                <a:lnTo>
                  <a:pt x="2267839" y="847724"/>
                </a:lnTo>
                <a:lnTo>
                  <a:pt x="2306955" y="827531"/>
                </a:lnTo>
                <a:lnTo>
                  <a:pt x="2337816" y="796670"/>
                </a:lnTo>
                <a:lnTo>
                  <a:pt x="2358009" y="757554"/>
                </a:lnTo>
                <a:lnTo>
                  <a:pt x="2365247" y="712469"/>
                </a:lnTo>
                <a:lnTo>
                  <a:pt x="2365247" y="142493"/>
                </a:lnTo>
                <a:lnTo>
                  <a:pt x="2358009" y="97408"/>
                </a:lnTo>
                <a:lnTo>
                  <a:pt x="2337816" y="58292"/>
                </a:lnTo>
                <a:lnTo>
                  <a:pt x="2306955" y="27431"/>
                </a:lnTo>
                <a:lnTo>
                  <a:pt x="2267839" y="7238"/>
                </a:lnTo>
                <a:lnTo>
                  <a:pt x="2222754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8630" y="3646170"/>
            <a:ext cx="2365375" cy="855344"/>
          </a:xfrm>
          <a:custGeom>
            <a:avLst/>
            <a:gdLst/>
            <a:ahLst/>
            <a:cxnLst/>
            <a:rect l="l" t="t" r="r" b="b"/>
            <a:pathLst>
              <a:path w="2365375" h="855345">
                <a:moveTo>
                  <a:pt x="0" y="142493"/>
                </a:moveTo>
                <a:lnTo>
                  <a:pt x="7264" y="97408"/>
                </a:lnTo>
                <a:lnTo>
                  <a:pt x="27495" y="58292"/>
                </a:lnTo>
                <a:lnTo>
                  <a:pt x="58331" y="27431"/>
                </a:lnTo>
                <a:lnTo>
                  <a:pt x="97447" y="7238"/>
                </a:lnTo>
                <a:lnTo>
                  <a:pt x="142494" y="0"/>
                </a:lnTo>
                <a:lnTo>
                  <a:pt x="2222754" y="0"/>
                </a:lnTo>
                <a:lnTo>
                  <a:pt x="2267839" y="7238"/>
                </a:lnTo>
                <a:lnTo>
                  <a:pt x="2306955" y="27431"/>
                </a:lnTo>
                <a:lnTo>
                  <a:pt x="2337816" y="58292"/>
                </a:lnTo>
                <a:lnTo>
                  <a:pt x="2358009" y="97408"/>
                </a:lnTo>
                <a:lnTo>
                  <a:pt x="2365247" y="142493"/>
                </a:lnTo>
                <a:lnTo>
                  <a:pt x="2365247" y="712469"/>
                </a:lnTo>
                <a:lnTo>
                  <a:pt x="2358009" y="757554"/>
                </a:lnTo>
                <a:lnTo>
                  <a:pt x="2337816" y="796670"/>
                </a:lnTo>
                <a:lnTo>
                  <a:pt x="2306955" y="827531"/>
                </a:lnTo>
                <a:lnTo>
                  <a:pt x="2267839" y="847724"/>
                </a:lnTo>
                <a:lnTo>
                  <a:pt x="2222754" y="854963"/>
                </a:lnTo>
                <a:lnTo>
                  <a:pt x="142494" y="854963"/>
                </a:lnTo>
                <a:lnTo>
                  <a:pt x="97447" y="847724"/>
                </a:lnTo>
                <a:lnTo>
                  <a:pt x="58331" y="827531"/>
                </a:lnTo>
                <a:lnTo>
                  <a:pt x="27495" y="796670"/>
                </a:lnTo>
                <a:lnTo>
                  <a:pt x="7264" y="757554"/>
                </a:lnTo>
                <a:lnTo>
                  <a:pt x="0" y="712469"/>
                </a:lnTo>
                <a:lnTo>
                  <a:pt x="0" y="142493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35940" y="3678777"/>
            <a:ext cx="4625633" cy="610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24760" indent="-228600">
              <a:lnSpc>
                <a:spcPts val="2300"/>
              </a:lnSpc>
              <a:spcBef>
                <a:spcPts val="100"/>
              </a:spcBef>
              <a:buChar char="•"/>
              <a:tabLst>
                <a:tab pos="2524760" algn="l"/>
                <a:tab pos="2525395" algn="l"/>
              </a:tabLst>
            </a:pPr>
            <a:r>
              <a:rPr sz="2000" spc="-70" dirty="0">
                <a:latin typeface="Arial"/>
                <a:cs typeface="Arial"/>
              </a:rPr>
              <a:t>Esprit</a:t>
            </a:r>
            <a:r>
              <a:rPr sz="2000" spc="-280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d’analyse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ts val="2300"/>
              </a:lnSpc>
              <a:tabLst>
                <a:tab pos="2482215" algn="l"/>
              </a:tabLst>
            </a:pPr>
            <a:r>
              <a:rPr sz="2000" b="1" spc="-100" dirty="0" err="1">
                <a:solidFill>
                  <a:srgbClr val="FFFFFF"/>
                </a:solidFill>
                <a:latin typeface="Arial"/>
                <a:cs typeface="Arial"/>
              </a:rPr>
              <a:t>Ecoute</a:t>
            </a:r>
            <a:r>
              <a:rPr lang="fr-FR" sz="2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45" dirty="0">
                <a:solidFill>
                  <a:srgbClr val="FFFFFF"/>
                </a:solidFill>
                <a:latin typeface="Arial"/>
                <a:cs typeface="Arial"/>
              </a:rPr>
              <a:t>persuasion</a:t>
            </a:r>
            <a:r>
              <a:rPr sz="2000" b="1" spc="-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aseline="-11111" dirty="0">
                <a:latin typeface="Arial"/>
                <a:cs typeface="Arial"/>
              </a:rPr>
              <a:t>•	</a:t>
            </a:r>
            <a:r>
              <a:rPr sz="3000" spc="-104" baseline="-11111" dirty="0">
                <a:latin typeface="Arial"/>
                <a:cs typeface="Arial"/>
              </a:rPr>
              <a:t>Esprit</a:t>
            </a:r>
            <a:r>
              <a:rPr sz="3000" spc="-352" baseline="-11111" dirty="0">
                <a:latin typeface="Arial"/>
                <a:cs typeface="Arial"/>
              </a:rPr>
              <a:t> </a:t>
            </a:r>
            <a:r>
              <a:rPr sz="3000" spc="-104" baseline="-11111" dirty="0">
                <a:latin typeface="Arial"/>
                <a:cs typeface="Arial"/>
              </a:rPr>
              <a:t>de</a:t>
            </a:r>
            <a:r>
              <a:rPr lang="fr-FR" sz="3000" spc="-104" baseline="-11111" dirty="0">
                <a:latin typeface="Arial"/>
                <a:cs typeface="Arial"/>
              </a:rPr>
              <a:t> </a:t>
            </a:r>
            <a:r>
              <a:rPr sz="3000" spc="-104" baseline="-11111" dirty="0" err="1">
                <a:latin typeface="Arial"/>
                <a:cs typeface="Arial"/>
              </a:rPr>
              <a:t>synthèse</a:t>
            </a:r>
            <a:endParaRPr sz="3000" baseline="-11111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823210" y="4601717"/>
            <a:ext cx="3549650" cy="856615"/>
          </a:xfrm>
          <a:custGeom>
            <a:avLst/>
            <a:gdLst/>
            <a:ahLst/>
            <a:cxnLst/>
            <a:rect l="l" t="t" r="r" b="b"/>
            <a:pathLst>
              <a:path w="3549650" h="856614">
                <a:moveTo>
                  <a:pt x="3121152" y="0"/>
                </a:moveTo>
                <a:lnTo>
                  <a:pt x="3121152" y="107060"/>
                </a:lnTo>
                <a:lnTo>
                  <a:pt x="0" y="107060"/>
                </a:lnTo>
                <a:lnTo>
                  <a:pt x="0" y="749426"/>
                </a:lnTo>
                <a:lnTo>
                  <a:pt x="3121152" y="749426"/>
                </a:lnTo>
                <a:lnTo>
                  <a:pt x="3121152" y="856487"/>
                </a:lnTo>
                <a:lnTo>
                  <a:pt x="3549395" y="428243"/>
                </a:lnTo>
                <a:lnTo>
                  <a:pt x="3121152" y="0"/>
                </a:lnTo>
                <a:close/>
              </a:path>
            </a:pathLst>
          </a:custGeom>
          <a:solidFill>
            <a:srgbClr val="D0D6E8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23210" y="4601717"/>
            <a:ext cx="3549650" cy="856615"/>
          </a:xfrm>
          <a:custGeom>
            <a:avLst/>
            <a:gdLst/>
            <a:ahLst/>
            <a:cxnLst/>
            <a:rect l="l" t="t" r="r" b="b"/>
            <a:pathLst>
              <a:path w="3549650" h="856614">
                <a:moveTo>
                  <a:pt x="0" y="107060"/>
                </a:moveTo>
                <a:lnTo>
                  <a:pt x="3121152" y="107060"/>
                </a:lnTo>
                <a:lnTo>
                  <a:pt x="3121152" y="0"/>
                </a:lnTo>
                <a:lnTo>
                  <a:pt x="3549395" y="428243"/>
                </a:lnTo>
                <a:lnTo>
                  <a:pt x="3121152" y="856487"/>
                </a:lnTo>
                <a:lnTo>
                  <a:pt x="3121152" y="749426"/>
                </a:lnTo>
                <a:lnTo>
                  <a:pt x="0" y="749426"/>
                </a:lnTo>
                <a:lnTo>
                  <a:pt x="0" y="107060"/>
                </a:lnTo>
                <a:close/>
              </a:path>
            </a:pathLst>
          </a:custGeom>
          <a:ln w="25908">
            <a:solidFill>
              <a:srgbClr val="D0D6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824479" y="4642866"/>
            <a:ext cx="2442845" cy="685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0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105" dirty="0">
                <a:latin typeface="Arial"/>
                <a:cs typeface="Arial"/>
              </a:rPr>
              <a:t>Capacité</a:t>
            </a:r>
            <a:r>
              <a:rPr sz="2000" spc="-2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à</a:t>
            </a:r>
            <a:r>
              <a:rPr sz="2000" spc="-32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apprendre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70" dirty="0">
                <a:latin typeface="Arial"/>
                <a:cs typeface="Arial"/>
              </a:rPr>
              <a:t>Esprit</a:t>
            </a:r>
            <a:r>
              <a:rPr sz="2000" spc="-254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d’initiative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57962" y="4601717"/>
            <a:ext cx="2365375" cy="856615"/>
          </a:xfrm>
          <a:custGeom>
            <a:avLst/>
            <a:gdLst/>
            <a:ahLst/>
            <a:cxnLst/>
            <a:rect l="l" t="t" r="r" b="b"/>
            <a:pathLst>
              <a:path w="2365375" h="856614">
                <a:moveTo>
                  <a:pt x="2222500" y="0"/>
                </a:moveTo>
                <a:lnTo>
                  <a:pt x="142747" y="0"/>
                </a:lnTo>
                <a:lnTo>
                  <a:pt x="97624" y="7238"/>
                </a:lnTo>
                <a:lnTo>
                  <a:pt x="58445" y="27558"/>
                </a:lnTo>
                <a:lnTo>
                  <a:pt x="27546" y="58419"/>
                </a:lnTo>
                <a:lnTo>
                  <a:pt x="7277" y="97662"/>
                </a:lnTo>
                <a:lnTo>
                  <a:pt x="0" y="142747"/>
                </a:lnTo>
                <a:lnTo>
                  <a:pt x="0" y="713739"/>
                </a:lnTo>
                <a:lnTo>
                  <a:pt x="7277" y="758824"/>
                </a:lnTo>
                <a:lnTo>
                  <a:pt x="27546" y="798067"/>
                </a:lnTo>
                <a:lnTo>
                  <a:pt x="58445" y="828928"/>
                </a:lnTo>
                <a:lnTo>
                  <a:pt x="97624" y="849248"/>
                </a:lnTo>
                <a:lnTo>
                  <a:pt x="142747" y="856487"/>
                </a:lnTo>
                <a:lnTo>
                  <a:pt x="2222500" y="856487"/>
                </a:lnTo>
                <a:lnTo>
                  <a:pt x="2267585" y="849248"/>
                </a:lnTo>
                <a:lnTo>
                  <a:pt x="2306828" y="828928"/>
                </a:lnTo>
                <a:lnTo>
                  <a:pt x="2337689" y="798067"/>
                </a:lnTo>
                <a:lnTo>
                  <a:pt x="2358009" y="758824"/>
                </a:lnTo>
                <a:lnTo>
                  <a:pt x="2365248" y="713739"/>
                </a:lnTo>
                <a:lnTo>
                  <a:pt x="2365248" y="142747"/>
                </a:lnTo>
                <a:lnTo>
                  <a:pt x="2358009" y="97662"/>
                </a:lnTo>
                <a:lnTo>
                  <a:pt x="2337689" y="58419"/>
                </a:lnTo>
                <a:lnTo>
                  <a:pt x="2306828" y="27558"/>
                </a:lnTo>
                <a:lnTo>
                  <a:pt x="2267585" y="7238"/>
                </a:lnTo>
                <a:lnTo>
                  <a:pt x="2222500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7962" y="4601717"/>
            <a:ext cx="2365375" cy="856615"/>
          </a:xfrm>
          <a:custGeom>
            <a:avLst/>
            <a:gdLst/>
            <a:ahLst/>
            <a:cxnLst/>
            <a:rect l="l" t="t" r="r" b="b"/>
            <a:pathLst>
              <a:path w="2365375" h="856614">
                <a:moveTo>
                  <a:pt x="0" y="142747"/>
                </a:moveTo>
                <a:lnTo>
                  <a:pt x="7277" y="97662"/>
                </a:lnTo>
                <a:lnTo>
                  <a:pt x="27546" y="58419"/>
                </a:lnTo>
                <a:lnTo>
                  <a:pt x="58445" y="27558"/>
                </a:lnTo>
                <a:lnTo>
                  <a:pt x="97624" y="7238"/>
                </a:lnTo>
                <a:lnTo>
                  <a:pt x="142747" y="0"/>
                </a:lnTo>
                <a:lnTo>
                  <a:pt x="2222500" y="0"/>
                </a:lnTo>
                <a:lnTo>
                  <a:pt x="2267585" y="7238"/>
                </a:lnTo>
                <a:lnTo>
                  <a:pt x="2306828" y="27558"/>
                </a:lnTo>
                <a:lnTo>
                  <a:pt x="2337689" y="58419"/>
                </a:lnTo>
                <a:lnTo>
                  <a:pt x="2358009" y="97662"/>
                </a:lnTo>
                <a:lnTo>
                  <a:pt x="2365248" y="142747"/>
                </a:lnTo>
                <a:lnTo>
                  <a:pt x="2365248" y="713739"/>
                </a:lnTo>
                <a:lnTo>
                  <a:pt x="2358009" y="758824"/>
                </a:lnTo>
                <a:lnTo>
                  <a:pt x="2337689" y="798067"/>
                </a:lnTo>
                <a:lnTo>
                  <a:pt x="2306828" y="828928"/>
                </a:lnTo>
                <a:lnTo>
                  <a:pt x="2267585" y="849248"/>
                </a:lnTo>
                <a:lnTo>
                  <a:pt x="2222500" y="856487"/>
                </a:lnTo>
                <a:lnTo>
                  <a:pt x="142747" y="856487"/>
                </a:lnTo>
                <a:lnTo>
                  <a:pt x="97624" y="849248"/>
                </a:lnTo>
                <a:lnTo>
                  <a:pt x="58445" y="828928"/>
                </a:lnTo>
                <a:lnTo>
                  <a:pt x="27546" y="798067"/>
                </a:lnTo>
                <a:lnTo>
                  <a:pt x="7277" y="758824"/>
                </a:lnTo>
                <a:lnTo>
                  <a:pt x="0" y="713739"/>
                </a:lnTo>
                <a:lnTo>
                  <a:pt x="0" y="142747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93444" y="4551362"/>
            <a:ext cx="1510030" cy="88963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5715" algn="ctr">
              <a:lnSpc>
                <a:spcPts val="2200"/>
              </a:lnSpc>
              <a:spcBef>
                <a:spcPts val="340"/>
              </a:spcBef>
            </a:pPr>
            <a:r>
              <a:rPr sz="2000" b="1" spc="-120" dirty="0">
                <a:solidFill>
                  <a:srgbClr val="FFFFFF"/>
                </a:solidFill>
                <a:latin typeface="Arial"/>
                <a:cs typeface="Arial"/>
              </a:rPr>
              <a:t>Autonomie,  </a:t>
            </a:r>
            <a:r>
              <a:rPr sz="2000" b="1" spc="-150" dirty="0" err="1">
                <a:solidFill>
                  <a:srgbClr val="FFFFFF"/>
                </a:solidFill>
                <a:latin typeface="Arial"/>
                <a:cs typeface="Arial"/>
              </a:rPr>
              <a:t>dynamisme</a:t>
            </a:r>
            <a:r>
              <a:rPr sz="2000" b="1" spc="-3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2000" b="1" spc="-3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et  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adaptabilité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823210" y="5543550"/>
            <a:ext cx="3549650" cy="856615"/>
          </a:xfrm>
          <a:custGeom>
            <a:avLst/>
            <a:gdLst/>
            <a:ahLst/>
            <a:cxnLst/>
            <a:rect l="l" t="t" r="r" b="b"/>
            <a:pathLst>
              <a:path w="3549650" h="856614">
                <a:moveTo>
                  <a:pt x="3121152" y="0"/>
                </a:moveTo>
                <a:lnTo>
                  <a:pt x="3121152" y="107061"/>
                </a:lnTo>
                <a:lnTo>
                  <a:pt x="0" y="107061"/>
                </a:lnTo>
                <a:lnTo>
                  <a:pt x="0" y="749427"/>
                </a:lnTo>
                <a:lnTo>
                  <a:pt x="3121152" y="749427"/>
                </a:lnTo>
                <a:lnTo>
                  <a:pt x="3121152" y="856488"/>
                </a:lnTo>
                <a:lnTo>
                  <a:pt x="3549395" y="428244"/>
                </a:lnTo>
                <a:lnTo>
                  <a:pt x="3121152" y="0"/>
                </a:lnTo>
                <a:close/>
              </a:path>
            </a:pathLst>
          </a:custGeom>
          <a:solidFill>
            <a:srgbClr val="D0D6E8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23210" y="5543550"/>
            <a:ext cx="3549650" cy="856615"/>
          </a:xfrm>
          <a:custGeom>
            <a:avLst/>
            <a:gdLst/>
            <a:ahLst/>
            <a:cxnLst/>
            <a:rect l="l" t="t" r="r" b="b"/>
            <a:pathLst>
              <a:path w="3549650" h="856614">
                <a:moveTo>
                  <a:pt x="0" y="107061"/>
                </a:moveTo>
                <a:lnTo>
                  <a:pt x="3121152" y="107061"/>
                </a:lnTo>
                <a:lnTo>
                  <a:pt x="3121152" y="0"/>
                </a:lnTo>
                <a:lnTo>
                  <a:pt x="3549395" y="428244"/>
                </a:lnTo>
                <a:lnTo>
                  <a:pt x="3121152" y="856488"/>
                </a:lnTo>
                <a:lnTo>
                  <a:pt x="3121152" y="749427"/>
                </a:lnTo>
                <a:lnTo>
                  <a:pt x="0" y="749427"/>
                </a:lnTo>
                <a:lnTo>
                  <a:pt x="0" y="107061"/>
                </a:lnTo>
                <a:close/>
              </a:path>
            </a:pathLst>
          </a:custGeom>
          <a:ln w="25908">
            <a:solidFill>
              <a:srgbClr val="D0D6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824479" y="5583554"/>
            <a:ext cx="21748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135" dirty="0">
                <a:latin typeface="Arial"/>
                <a:cs typeface="Arial"/>
              </a:rPr>
              <a:t>Tolerance</a:t>
            </a:r>
            <a:r>
              <a:rPr sz="2000" spc="-345" dirty="0">
                <a:latin typeface="Arial"/>
                <a:cs typeface="Arial"/>
              </a:rPr>
              <a:t> </a:t>
            </a:r>
            <a:r>
              <a:rPr lang="fr-FR" sz="2000" spc="-34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au</a:t>
            </a:r>
            <a:r>
              <a:rPr sz="2000" spc="-26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stress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57962" y="5543550"/>
            <a:ext cx="2365375" cy="856615"/>
          </a:xfrm>
          <a:custGeom>
            <a:avLst/>
            <a:gdLst/>
            <a:ahLst/>
            <a:cxnLst/>
            <a:rect l="l" t="t" r="r" b="b"/>
            <a:pathLst>
              <a:path w="2365375" h="856614">
                <a:moveTo>
                  <a:pt x="2222500" y="0"/>
                </a:moveTo>
                <a:lnTo>
                  <a:pt x="142747" y="0"/>
                </a:lnTo>
                <a:lnTo>
                  <a:pt x="97624" y="7238"/>
                </a:lnTo>
                <a:lnTo>
                  <a:pt x="58445" y="27559"/>
                </a:lnTo>
                <a:lnTo>
                  <a:pt x="27546" y="58445"/>
                </a:lnTo>
                <a:lnTo>
                  <a:pt x="7277" y="97624"/>
                </a:lnTo>
                <a:lnTo>
                  <a:pt x="0" y="142747"/>
                </a:lnTo>
                <a:lnTo>
                  <a:pt x="0" y="713740"/>
                </a:lnTo>
                <a:lnTo>
                  <a:pt x="7277" y="758863"/>
                </a:lnTo>
                <a:lnTo>
                  <a:pt x="27546" y="798042"/>
                </a:lnTo>
                <a:lnTo>
                  <a:pt x="58445" y="828941"/>
                </a:lnTo>
                <a:lnTo>
                  <a:pt x="97624" y="849210"/>
                </a:lnTo>
                <a:lnTo>
                  <a:pt x="142747" y="856488"/>
                </a:lnTo>
                <a:lnTo>
                  <a:pt x="2222500" y="856488"/>
                </a:lnTo>
                <a:lnTo>
                  <a:pt x="2267585" y="849210"/>
                </a:lnTo>
                <a:lnTo>
                  <a:pt x="2306828" y="828941"/>
                </a:lnTo>
                <a:lnTo>
                  <a:pt x="2337689" y="798042"/>
                </a:lnTo>
                <a:lnTo>
                  <a:pt x="2358009" y="758863"/>
                </a:lnTo>
                <a:lnTo>
                  <a:pt x="2365248" y="713740"/>
                </a:lnTo>
                <a:lnTo>
                  <a:pt x="2365248" y="142747"/>
                </a:lnTo>
                <a:lnTo>
                  <a:pt x="2358009" y="97624"/>
                </a:lnTo>
                <a:lnTo>
                  <a:pt x="2337689" y="58445"/>
                </a:lnTo>
                <a:lnTo>
                  <a:pt x="2306828" y="27559"/>
                </a:lnTo>
                <a:lnTo>
                  <a:pt x="2267585" y="7238"/>
                </a:lnTo>
                <a:lnTo>
                  <a:pt x="2222500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7962" y="5543550"/>
            <a:ext cx="2365375" cy="856615"/>
          </a:xfrm>
          <a:custGeom>
            <a:avLst/>
            <a:gdLst/>
            <a:ahLst/>
            <a:cxnLst/>
            <a:rect l="l" t="t" r="r" b="b"/>
            <a:pathLst>
              <a:path w="2365375" h="856614">
                <a:moveTo>
                  <a:pt x="0" y="142747"/>
                </a:moveTo>
                <a:lnTo>
                  <a:pt x="7277" y="97624"/>
                </a:lnTo>
                <a:lnTo>
                  <a:pt x="27546" y="58445"/>
                </a:lnTo>
                <a:lnTo>
                  <a:pt x="58445" y="27559"/>
                </a:lnTo>
                <a:lnTo>
                  <a:pt x="97624" y="7238"/>
                </a:lnTo>
                <a:lnTo>
                  <a:pt x="142747" y="0"/>
                </a:lnTo>
                <a:lnTo>
                  <a:pt x="2222500" y="0"/>
                </a:lnTo>
                <a:lnTo>
                  <a:pt x="2267585" y="7238"/>
                </a:lnTo>
                <a:lnTo>
                  <a:pt x="2306828" y="27559"/>
                </a:lnTo>
                <a:lnTo>
                  <a:pt x="2337689" y="58445"/>
                </a:lnTo>
                <a:lnTo>
                  <a:pt x="2358009" y="97624"/>
                </a:lnTo>
                <a:lnTo>
                  <a:pt x="2365248" y="142747"/>
                </a:lnTo>
                <a:lnTo>
                  <a:pt x="2365248" y="713740"/>
                </a:lnTo>
                <a:lnTo>
                  <a:pt x="2358009" y="758863"/>
                </a:lnTo>
                <a:lnTo>
                  <a:pt x="2337689" y="798042"/>
                </a:lnTo>
                <a:lnTo>
                  <a:pt x="2306828" y="828941"/>
                </a:lnTo>
                <a:lnTo>
                  <a:pt x="2267585" y="849210"/>
                </a:lnTo>
                <a:lnTo>
                  <a:pt x="2222500" y="856488"/>
                </a:lnTo>
                <a:lnTo>
                  <a:pt x="142747" y="856488"/>
                </a:lnTo>
                <a:lnTo>
                  <a:pt x="97624" y="849210"/>
                </a:lnTo>
                <a:lnTo>
                  <a:pt x="58445" y="828941"/>
                </a:lnTo>
                <a:lnTo>
                  <a:pt x="27546" y="798042"/>
                </a:lnTo>
                <a:lnTo>
                  <a:pt x="7277" y="758863"/>
                </a:lnTo>
                <a:lnTo>
                  <a:pt x="0" y="713740"/>
                </a:lnTo>
                <a:lnTo>
                  <a:pt x="0" y="142747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80096" y="5635307"/>
            <a:ext cx="1963103" cy="60785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10160">
              <a:lnSpc>
                <a:spcPts val="2200"/>
              </a:lnSpc>
              <a:spcBef>
                <a:spcPts val="340"/>
              </a:spcBef>
            </a:pPr>
            <a:r>
              <a:rPr sz="2000" b="1" spc="-170" dirty="0">
                <a:solidFill>
                  <a:srgbClr val="FFFFFF"/>
                </a:solidFill>
                <a:latin typeface="Arial"/>
                <a:cs typeface="Arial"/>
              </a:rPr>
              <a:t>Persévérance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et  </a:t>
            </a:r>
            <a:r>
              <a:rPr sz="2000" b="1" spc="-145" dirty="0">
                <a:solidFill>
                  <a:srgbClr val="FFFFFF"/>
                </a:solidFill>
                <a:latin typeface="Arial"/>
                <a:cs typeface="Arial"/>
              </a:rPr>
              <a:t>confiance </a:t>
            </a:r>
            <a:r>
              <a:rPr sz="2000" b="1" spc="-70" dirty="0" err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000" b="1" spc="-4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2000" b="1" spc="-44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000" b="1" spc="-125" dirty="0" err="1">
                <a:solidFill>
                  <a:srgbClr val="FFFFFF"/>
                </a:solidFill>
                <a:latin typeface="Arial"/>
                <a:cs typeface="Arial"/>
              </a:rPr>
              <a:t>soi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804279" y="332613"/>
            <a:ext cx="1588007" cy="12999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64323" y="3500628"/>
            <a:ext cx="1556003" cy="15773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730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24611" y="1678584"/>
            <a:ext cx="3671570" cy="457200"/>
          </a:xfrm>
          <a:prstGeom prst="rect">
            <a:avLst/>
          </a:prstGeom>
          <a:solidFill>
            <a:srgbClr val="ECEBDF"/>
          </a:solidFill>
        </p:spPr>
        <p:txBody>
          <a:bodyPr vert="horz" wrap="square" lIns="0" tIns="79375" rIns="0" bIns="0" rtlCol="0">
            <a:spAutoFit/>
          </a:bodyPr>
          <a:lstStyle/>
          <a:p>
            <a:pPr marL="1006475">
              <a:lnSpc>
                <a:spcPct val="100000"/>
              </a:lnSpc>
              <a:spcBef>
                <a:spcPts val="625"/>
              </a:spcBef>
            </a:pPr>
            <a:r>
              <a:rPr sz="2400" b="1" spc="-100" dirty="0">
                <a:latin typeface="Georgia"/>
                <a:cs typeface="Georgia"/>
              </a:rPr>
              <a:t>VIE</a:t>
            </a:r>
            <a:r>
              <a:rPr sz="2400" b="1" spc="45" dirty="0">
                <a:latin typeface="Georgia"/>
                <a:cs typeface="Georgia"/>
              </a:rPr>
              <a:t> </a:t>
            </a:r>
            <a:r>
              <a:rPr sz="2400" b="1" spc="-100" dirty="0">
                <a:latin typeface="Georgia"/>
                <a:cs typeface="Georgia"/>
              </a:rPr>
              <a:t>ACTIVE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677" y="2360929"/>
            <a:ext cx="23876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330" dirty="0">
                <a:latin typeface="Georgia"/>
                <a:cs typeface="Georgia"/>
              </a:rPr>
              <a:t>Les </a:t>
            </a:r>
            <a:r>
              <a:rPr lang="fr-FR" sz="3200" b="1" spc="-330" dirty="0">
                <a:latin typeface="Georgia"/>
                <a:cs typeface="Georgia"/>
              </a:rPr>
              <a:t> </a:t>
            </a:r>
            <a:r>
              <a:rPr sz="3200" b="1" spc="-170" dirty="0">
                <a:latin typeface="Georgia"/>
                <a:cs typeface="Georgia"/>
              </a:rPr>
              <a:t>Métiers</a:t>
            </a:r>
            <a:r>
              <a:rPr sz="3200" b="1" spc="-560" dirty="0">
                <a:latin typeface="Georgia"/>
                <a:cs typeface="Georgia"/>
              </a:rPr>
              <a:t> </a:t>
            </a:r>
            <a:r>
              <a:rPr sz="3200" b="1" spc="-45" dirty="0">
                <a:latin typeface="Georgia"/>
                <a:cs typeface="Georgia"/>
              </a:rPr>
              <a:t>:</a:t>
            </a:r>
            <a:endParaRPr sz="3200" dirty="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0677" y="3361944"/>
            <a:ext cx="360679" cy="284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0677" y="3654044"/>
            <a:ext cx="360679" cy="284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0677" y="3946207"/>
            <a:ext cx="360679" cy="284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0677" y="4276725"/>
            <a:ext cx="360679" cy="284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0677" y="5122798"/>
            <a:ext cx="360679" cy="284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0677" y="5661342"/>
            <a:ext cx="360679" cy="284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0677" y="5991859"/>
            <a:ext cx="360679" cy="284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92369" y="3185127"/>
            <a:ext cx="3308667" cy="2761012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147320">
              <a:lnSpc>
                <a:spcPct val="83400"/>
              </a:lnSpc>
              <a:spcBef>
                <a:spcPts val="575"/>
              </a:spcBef>
            </a:pPr>
            <a:r>
              <a:rPr sz="2400" spc="25" dirty="0">
                <a:latin typeface="Trebuchet MS"/>
                <a:cs typeface="Trebuchet MS"/>
              </a:rPr>
              <a:t>Chargé</a:t>
            </a:r>
            <a:r>
              <a:rPr lang="fr-FR" sz="2400" spc="25" dirty="0">
                <a:latin typeface="Trebuchet MS"/>
                <a:cs typeface="Trebuchet MS"/>
              </a:rPr>
              <a:t> </a:t>
            </a:r>
            <a:r>
              <a:rPr sz="2400" spc="25" dirty="0">
                <a:latin typeface="Trebuchet MS"/>
                <a:cs typeface="Trebuchet MS"/>
              </a:rPr>
              <a:t>de</a:t>
            </a:r>
            <a:r>
              <a:rPr sz="2400" spc="-395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prospection  </a:t>
            </a:r>
            <a:r>
              <a:rPr sz="2400" spc="-35" dirty="0">
                <a:latin typeface="Trebuchet MS"/>
                <a:cs typeface="Trebuchet MS"/>
              </a:rPr>
              <a:t>Commercial </a:t>
            </a:r>
            <a:r>
              <a:rPr sz="2400" spc="-30" dirty="0">
                <a:latin typeface="Trebuchet MS"/>
                <a:cs typeface="Trebuchet MS"/>
              </a:rPr>
              <a:t>terrain  </a:t>
            </a:r>
            <a:r>
              <a:rPr sz="2400" spc="-10" dirty="0">
                <a:latin typeface="Trebuchet MS"/>
                <a:cs typeface="Trebuchet MS"/>
              </a:rPr>
              <a:t>Délégué </a:t>
            </a:r>
            <a:r>
              <a:rPr sz="2400" spc="-35" dirty="0">
                <a:latin typeface="Trebuchet MS"/>
                <a:cs typeface="Trebuchet MS"/>
              </a:rPr>
              <a:t>Commercial  </a:t>
            </a:r>
            <a:r>
              <a:rPr sz="2400" spc="-25" dirty="0">
                <a:latin typeface="Trebuchet MS"/>
                <a:cs typeface="Trebuchet MS"/>
              </a:rPr>
              <a:t>Conseiller</a:t>
            </a:r>
            <a:r>
              <a:rPr sz="2400" spc="-285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ou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ts val="2010"/>
              </a:lnSpc>
            </a:pPr>
            <a:r>
              <a:rPr sz="2400" spc="-35" dirty="0">
                <a:latin typeface="Trebuchet MS"/>
                <a:cs typeface="Trebuchet MS"/>
              </a:rPr>
              <a:t>chargé</a:t>
            </a:r>
            <a:r>
              <a:rPr sz="2400" spc="1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de</a:t>
            </a:r>
            <a:r>
              <a:rPr lang="fr-FR" sz="2400" spc="-10" dirty="0">
                <a:latin typeface="Trebuchet MS"/>
                <a:cs typeface="Trebuchet MS"/>
              </a:rPr>
              <a:t> </a:t>
            </a:r>
            <a:r>
              <a:rPr sz="2400" spc="-45" dirty="0">
                <a:latin typeface="Trebuchet MS"/>
                <a:cs typeface="Trebuchet MS"/>
              </a:rPr>
              <a:t>clientele</a:t>
            </a:r>
            <a:endParaRPr sz="2400" dirty="0">
              <a:latin typeface="Trebuchet MS"/>
              <a:cs typeface="Trebuchet MS"/>
            </a:endParaRPr>
          </a:p>
          <a:p>
            <a:pPr marL="12700" marR="95885">
              <a:lnSpc>
                <a:spcPct val="73600"/>
              </a:lnSpc>
              <a:spcBef>
                <a:spcPts val="350"/>
              </a:spcBef>
            </a:pPr>
            <a:r>
              <a:rPr sz="2400" spc="-25" dirty="0">
                <a:latin typeface="Trebuchet MS"/>
                <a:cs typeface="Trebuchet MS"/>
              </a:rPr>
              <a:t>Animateur</a:t>
            </a:r>
            <a:r>
              <a:rPr sz="2400" spc="-425" dirty="0">
                <a:latin typeface="Trebuchet MS"/>
                <a:cs typeface="Trebuchet MS"/>
              </a:rPr>
              <a:t> </a:t>
            </a:r>
            <a:r>
              <a:rPr sz="2400" spc="-40" dirty="0">
                <a:latin typeface="Trebuchet MS"/>
                <a:cs typeface="Trebuchet MS"/>
              </a:rPr>
              <a:t>commercial  </a:t>
            </a:r>
            <a:r>
              <a:rPr sz="2400" spc="50" dirty="0">
                <a:latin typeface="Trebuchet MS"/>
                <a:cs typeface="Trebuchet MS"/>
              </a:rPr>
              <a:t>de </a:t>
            </a:r>
            <a:r>
              <a:rPr sz="2400" spc="-70" dirty="0">
                <a:latin typeface="Trebuchet MS"/>
                <a:cs typeface="Trebuchet MS"/>
              </a:rPr>
              <a:t>site </a:t>
            </a:r>
            <a:r>
              <a:rPr sz="2400" spc="-60" dirty="0">
                <a:latin typeface="Trebuchet MS"/>
                <a:cs typeface="Trebuchet MS"/>
              </a:rPr>
              <a:t>e-commerce  </a:t>
            </a:r>
            <a:r>
              <a:rPr sz="2400" spc="-30" dirty="0" err="1">
                <a:latin typeface="Trebuchet MS"/>
                <a:cs typeface="Trebuchet MS"/>
              </a:rPr>
              <a:t>Animateur</a:t>
            </a:r>
            <a:r>
              <a:rPr sz="2400" spc="-310" dirty="0">
                <a:latin typeface="Trebuchet MS"/>
                <a:cs typeface="Trebuchet MS"/>
              </a:rPr>
              <a:t> </a:t>
            </a:r>
            <a:r>
              <a:rPr sz="2400" spc="-75" dirty="0" err="1">
                <a:latin typeface="Trebuchet MS"/>
                <a:cs typeface="Trebuchet MS"/>
              </a:rPr>
              <a:t>réseau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ts val="2600"/>
              </a:lnSpc>
            </a:pPr>
            <a:r>
              <a:rPr sz="2400" spc="-15" dirty="0">
                <a:latin typeface="Trebuchet MS"/>
                <a:cs typeface="Trebuchet MS"/>
              </a:rPr>
              <a:t>Community</a:t>
            </a:r>
            <a:r>
              <a:rPr sz="2400" spc="-39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manager</a:t>
            </a:r>
            <a:r>
              <a:rPr sz="2400" spc="-455" dirty="0">
                <a:latin typeface="Trebuchet MS"/>
                <a:cs typeface="Trebuchet MS"/>
              </a:rPr>
              <a:t> </a:t>
            </a:r>
            <a:r>
              <a:rPr sz="2400" spc="459" dirty="0">
                <a:latin typeface="Georgia"/>
                <a:cs typeface="Georgia"/>
              </a:rPr>
              <a:t>…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12335" y="2403411"/>
            <a:ext cx="4715765" cy="31675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">
              <a:lnSpc>
                <a:spcPts val="3660"/>
              </a:lnSpc>
              <a:spcBef>
                <a:spcPts val="100"/>
              </a:spcBef>
            </a:pPr>
            <a:r>
              <a:rPr sz="3200" b="1" spc="-210" dirty="0">
                <a:latin typeface="Georgia"/>
                <a:cs typeface="Georgia"/>
              </a:rPr>
              <a:t>Titulaire </a:t>
            </a:r>
            <a:r>
              <a:rPr sz="3200" b="1" spc="-225" dirty="0">
                <a:latin typeface="Georgia"/>
                <a:cs typeface="Georgia"/>
              </a:rPr>
              <a:t>d’un</a:t>
            </a:r>
            <a:r>
              <a:rPr sz="3200" b="1" spc="-595" dirty="0">
                <a:latin typeface="Georgia"/>
                <a:cs typeface="Georgia"/>
              </a:rPr>
              <a:t> </a:t>
            </a:r>
            <a:r>
              <a:rPr lang="fr-FR" sz="3200" b="1" spc="-595" dirty="0">
                <a:latin typeface="Georgia"/>
                <a:cs typeface="Georgia"/>
              </a:rPr>
              <a:t> </a:t>
            </a:r>
            <a:r>
              <a:rPr sz="3200" b="1" spc="-440" dirty="0">
                <a:latin typeface="Georgia"/>
                <a:cs typeface="Georgia"/>
              </a:rPr>
              <a:t>BTS</a:t>
            </a:r>
            <a:r>
              <a:rPr lang="fr-FR" sz="3200" b="1" spc="-440" dirty="0">
                <a:latin typeface="Georgia"/>
                <a:cs typeface="Georgia"/>
              </a:rPr>
              <a:t>  </a:t>
            </a:r>
            <a:r>
              <a:rPr sz="3200" b="1" spc="-440" dirty="0">
                <a:latin typeface="Georgia"/>
                <a:cs typeface="Georgia"/>
              </a:rPr>
              <a:t>NDRC</a:t>
            </a:r>
            <a:endParaRPr sz="3200" dirty="0">
              <a:latin typeface="Georgia"/>
              <a:cs typeface="Georgia"/>
            </a:endParaRPr>
          </a:p>
          <a:p>
            <a:pPr marL="25400">
              <a:lnSpc>
                <a:spcPts val="3180"/>
              </a:lnSpc>
            </a:pPr>
            <a:endParaRPr sz="2800" dirty="0">
              <a:latin typeface="Georgia"/>
              <a:cs typeface="Georgia"/>
            </a:endParaRPr>
          </a:p>
          <a:p>
            <a:pPr marL="345440" indent="-332740">
              <a:lnSpc>
                <a:spcPts val="2840"/>
              </a:lnSpc>
              <a:spcBef>
                <a:spcPts val="1845"/>
              </a:spcBef>
              <a:buClr>
                <a:srgbClr val="4F81BB"/>
              </a:buClr>
              <a:buSzPct val="79166"/>
              <a:buFont typeface="Georgia"/>
              <a:buChar char="•"/>
              <a:tabLst>
                <a:tab pos="344805" algn="l"/>
                <a:tab pos="345440" algn="l"/>
              </a:tabLst>
            </a:pPr>
            <a:r>
              <a:rPr lang="fr-FR" sz="2400" spc="10" dirty="0">
                <a:latin typeface="Trebuchet MS"/>
                <a:cs typeface="Trebuchet MS"/>
              </a:rPr>
              <a:t>P</a:t>
            </a:r>
            <a:r>
              <a:rPr sz="2400" spc="10" dirty="0" err="1">
                <a:latin typeface="Trebuchet MS"/>
                <a:cs typeface="Trebuchet MS"/>
              </a:rPr>
              <a:t>répa</a:t>
            </a:r>
            <a:r>
              <a:rPr sz="2400" spc="-484" dirty="0">
                <a:latin typeface="Trebuchet MS"/>
                <a:cs typeface="Trebuchet MS"/>
              </a:rPr>
              <a:t> </a:t>
            </a:r>
            <a:r>
              <a:rPr lang="fr-FR" sz="2400" spc="-484" dirty="0">
                <a:latin typeface="Trebuchet MS"/>
                <a:cs typeface="Trebuchet MS"/>
              </a:rPr>
              <a:t>  </a:t>
            </a:r>
            <a:r>
              <a:rPr sz="2400" spc="-185" dirty="0">
                <a:latin typeface="Trebuchet MS"/>
                <a:cs typeface="Trebuchet MS"/>
              </a:rPr>
              <a:t>ATS</a:t>
            </a:r>
            <a:endParaRPr sz="2400" dirty="0">
              <a:latin typeface="Trebuchet MS"/>
              <a:cs typeface="Trebuchet MS"/>
            </a:endParaRPr>
          </a:p>
          <a:p>
            <a:pPr marL="345440" indent="-332740">
              <a:lnSpc>
                <a:spcPts val="2650"/>
              </a:lnSpc>
              <a:buClr>
                <a:srgbClr val="4F81BB"/>
              </a:buClr>
              <a:buSzPct val="79166"/>
              <a:buFont typeface="Georgia"/>
              <a:buChar char="•"/>
              <a:tabLst>
                <a:tab pos="344805" algn="l"/>
                <a:tab pos="345440" algn="l"/>
              </a:tabLst>
            </a:pPr>
            <a:r>
              <a:rPr sz="2400" spc="-85" dirty="0" err="1">
                <a:latin typeface="Trebuchet MS"/>
                <a:cs typeface="Trebuchet MS"/>
              </a:rPr>
              <a:t>Licence</a:t>
            </a:r>
            <a:r>
              <a:rPr lang="fr-FR" sz="2400" spc="-85" dirty="0">
                <a:latin typeface="Trebuchet MS"/>
                <a:cs typeface="Trebuchet MS"/>
              </a:rPr>
              <a:t> </a:t>
            </a:r>
            <a:r>
              <a:rPr sz="2400" spc="-45" dirty="0" err="1">
                <a:latin typeface="Trebuchet MS"/>
                <a:cs typeface="Trebuchet MS"/>
              </a:rPr>
              <a:t>professionnelle</a:t>
            </a:r>
            <a:endParaRPr sz="2400" dirty="0">
              <a:latin typeface="Trebuchet MS"/>
              <a:cs typeface="Trebuchet MS"/>
            </a:endParaRPr>
          </a:p>
          <a:p>
            <a:pPr marL="345440" indent="-332740">
              <a:lnSpc>
                <a:spcPts val="2650"/>
              </a:lnSpc>
              <a:buClr>
                <a:srgbClr val="4F81BB"/>
              </a:buClr>
              <a:buSzPct val="79166"/>
              <a:buFont typeface="Georgia"/>
              <a:buChar char="•"/>
              <a:tabLst>
                <a:tab pos="344805" algn="l"/>
                <a:tab pos="345440" algn="l"/>
              </a:tabLst>
            </a:pPr>
            <a:r>
              <a:rPr sz="2400" spc="-40" dirty="0">
                <a:latin typeface="Trebuchet MS"/>
                <a:cs typeface="Trebuchet MS"/>
              </a:rPr>
              <a:t>Bachelor</a:t>
            </a:r>
            <a:endParaRPr sz="2400" dirty="0">
              <a:latin typeface="Trebuchet MS"/>
              <a:cs typeface="Trebuchet MS"/>
            </a:endParaRPr>
          </a:p>
          <a:p>
            <a:pPr marL="345440" indent="-332740">
              <a:lnSpc>
                <a:spcPts val="2500"/>
              </a:lnSpc>
              <a:buClr>
                <a:srgbClr val="4F81BB"/>
              </a:buClr>
              <a:buSzPct val="79166"/>
              <a:buFont typeface="Georgia"/>
              <a:buChar char="•"/>
              <a:tabLst>
                <a:tab pos="344805" algn="l"/>
                <a:tab pos="345440" algn="l"/>
              </a:tabLst>
            </a:pPr>
            <a:r>
              <a:rPr sz="2400" spc="5" dirty="0">
                <a:latin typeface="Trebuchet MS"/>
                <a:cs typeface="Trebuchet MS"/>
              </a:rPr>
              <a:t>Master</a:t>
            </a:r>
            <a:endParaRPr sz="2400" dirty="0">
              <a:latin typeface="Trebuchet MS"/>
              <a:cs typeface="Trebuchet MS"/>
            </a:endParaRPr>
          </a:p>
          <a:p>
            <a:pPr marL="345440" indent="-332740">
              <a:lnSpc>
                <a:spcPts val="2500"/>
              </a:lnSpc>
              <a:buClr>
                <a:srgbClr val="4F81BB"/>
              </a:buClr>
              <a:buSzPct val="79166"/>
              <a:buFont typeface="Georgia"/>
              <a:buChar char="•"/>
              <a:tabLst>
                <a:tab pos="344805" algn="l"/>
                <a:tab pos="345440" algn="l"/>
              </a:tabLst>
            </a:pPr>
            <a:r>
              <a:rPr lang="fr-FR" sz="2400" spc="5" dirty="0">
                <a:latin typeface="Trebuchet MS"/>
                <a:cs typeface="Trebuchet MS"/>
              </a:rPr>
              <a:t>C</a:t>
            </a:r>
            <a:r>
              <a:rPr sz="2400" spc="5" dirty="0" err="1">
                <a:latin typeface="Trebuchet MS"/>
                <a:cs typeface="Trebuchet MS"/>
              </a:rPr>
              <a:t>oncours</a:t>
            </a:r>
            <a:r>
              <a:rPr sz="2400" spc="-290" dirty="0">
                <a:latin typeface="Trebuchet MS"/>
                <a:cs typeface="Trebuchet MS"/>
              </a:rPr>
              <a:t> </a:t>
            </a:r>
            <a:r>
              <a:rPr sz="2400" spc="-35" dirty="0">
                <a:latin typeface="Trebuchet MS"/>
                <a:cs typeface="Trebuchet MS"/>
              </a:rPr>
              <a:t>Passerelle</a:t>
            </a:r>
            <a:endParaRPr sz="2400" dirty="0">
              <a:latin typeface="Trebuchet MS"/>
              <a:cs typeface="Trebuchet MS"/>
            </a:endParaRPr>
          </a:p>
          <a:p>
            <a:pPr marL="93663" indent="-93663">
              <a:lnSpc>
                <a:spcPts val="2690"/>
              </a:lnSpc>
              <a:buFont typeface="Arial" panose="020B0604020202020204" pitchFamily="34" charset="0"/>
              <a:buChar char="•"/>
            </a:pPr>
            <a:r>
              <a:rPr lang="fr-FR" sz="2400" spc="20" dirty="0">
                <a:latin typeface="Trebuchet MS"/>
                <a:cs typeface="Trebuchet MS"/>
              </a:rPr>
              <a:t>   </a:t>
            </a:r>
            <a:r>
              <a:rPr sz="2400" spc="20" dirty="0">
                <a:latin typeface="Trebuchet MS"/>
                <a:cs typeface="Trebuchet MS"/>
              </a:rPr>
              <a:t>Ecole </a:t>
            </a:r>
            <a:r>
              <a:rPr sz="2400" spc="70" dirty="0">
                <a:latin typeface="Trebuchet MS"/>
                <a:cs typeface="Trebuchet MS"/>
              </a:rPr>
              <a:t>de</a:t>
            </a:r>
            <a:r>
              <a:rPr sz="2400" spc="-585" dirty="0">
                <a:latin typeface="Trebuchet MS"/>
                <a:cs typeface="Trebuchet MS"/>
              </a:rPr>
              <a:t> </a:t>
            </a:r>
            <a:r>
              <a:rPr lang="fr-FR" sz="2400" spc="-58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commerce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12335" y="1700783"/>
            <a:ext cx="4464050" cy="459740"/>
          </a:xfrm>
          <a:prstGeom prst="rect">
            <a:avLst/>
          </a:prstGeom>
          <a:solidFill>
            <a:srgbClr val="ECEBDF"/>
          </a:solidFill>
        </p:spPr>
        <p:txBody>
          <a:bodyPr vert="horz" wrap="square" lIns="0" tIns="80010" rIns="0" bIns="0" rtlCol="0">
            <a:spAutoFit/>
          </a:bodyPr>
          <a:lstStyle/>
          <a:p>
            <a:pPr marL="147955">
              <a:lnSpc>
                <a:spcPct val="100000"/>
              </a:lnSpc>
              <a:spcBef>
                <a:spcPts val="630"/>
              </a:spcBef>
              <a:tabLst>
                <a:tab pos="2223770" algn="l"/>
              </a:tabLst>
            </a:pPr>
            <a:r>
              <a:rPr sz="2400" b="1" spc="-130" dirty="0">
                <a:latin typeface="Georgia"/>
                <a:cs typeface="Georgia"/>
              </a:rPr>
              <a:t>POURSUITE	</a:t>
            </a:r>
            <a:r>
              <a:rPr sz="2400" b="1" spc="-114" dirty="0">
                <a:latin typeface="Georgia"/>
                <a:cs typeface="Georgia"/>
              </a:rPr>
              <a:t>D’ÉTUDES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164323" y="227075"/>
            <a:ext cx="1979675" cy="1431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ZoneTexte 15"/>
          <p:cNvSpPr txBox="1"/>
          <p:nvPr/>
        </p:nvSpPr>
        <p:spPr>
          <a:xfrm>
            <a:off x="457200" y="609600"/>
            <a:ext cx="5334000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AVEC LE BTS NDRC EN POCHE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63241" y="211391"/>
            <a:ext cx="624141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"/>
              <a:tabLst>
                <a:tab pos="285750" algn="l"/>
              </a:tabLst>
            </a:pPr>
            <a:r>
              <a:rPr sz="2400" b="1" spc="-55" dirty="0">
                <a:latin typeface="Georgia"/>
                <a:cs typeface="Georgia"/>
              </a:rPr>
              <a:t>Gérer </a:t>
            </a:r>
            <a:r>
              <a:rPr sz="2400" b="1" spc="-10" dirty="0">
                <a:latin typeface="Georgia"/>
                <a:cs typeface="Georgia"/>
              </a:rPr>
              <a:t>la </a:t>
            </a:r>
            <a:r>
              <a:rPr sz="2400" b="1" spc="-85" dirty="0">
                <a:latin typeface="Georgia"/>
                <a:cs typeface="Georgia"/>
              </a:rPr>
              <a:t>relation </a:t>
            </a:r>
            <a:r>
              <a:rPr sz="2400" b="1" spc="-30" dirty="0">
                <a:latin typeface="Georgia"/>
                <a:cs typeface="Georgia"/>
              </a:rPr>
              <a:t>commerciale </a:t>
            </a:r>
            <a:r>
              <a:rPr sz="2400" spc="60" dirty="0">
                <a:latin typeface="Trebuchet MS"/>
                <a:cs typeface="Trebuchet MS"/>
              </a:rPr>
              <a:t>en </a:t>
            </a:r>
            <a:r>
              <a:rPr sz="2400" spc="5" dirty="0">
                <a:latin typeface="Trebuchet MS"/>
                <a:cs typeface="Trebuchet MS"/>
              </a:rPr>
              <a:t>face </a:t>
            </a:r>
            <a:r>
              <a:rPr sz="2400" spc="10" dirty="0">
                <a:latin typeface="Trebuchet MS"/>
                <a:cs typeface="Trebuchet MS"/>
              </a:rPr>
              <a:t>à  </a:t>
            </a:r>
            <a:r>
              <a:rPr sz="2400" spc="5" dirty="0">
                <a:latin typeface="Trebuchet MS"/>
                <a:cs typeface="Trebuchet MS"/>
              </a:rPr>
              <a:t>face</a:t>
            </a:r>
            <a:r>
              <a:rPr sz="2400" spc="-170" dirty="0">
                <a:latin typeface="Trebuchet MS"/>
                <a:cs typeface="Trebuchet MS"/>
              </a:rPr>
              <a:t> </a:t>
            </a:r>
            <a:r>
              <a:rPr sz="2400" spc="40" dirty="0">
                <a:latin typeface="Trebuchet MS"/>
                <a:cs typeface="Trebuchet MS"/>
              </a:rPr>
              <a:t>avec</a:t>
            </a:r>
            <a:r>
              <a:rPr sz="2400" spc="-135" dirty="0">
                <a:latin typeface="Trebuchet MS"/>
                <a:cs typeface="Trebuchet MS"/>
              </a:rPr>
              <a:t> </a:t>
            </a:r>
            <a:r>
              <a:rPr sz="2400" spc="25" dirty="0">
                <a:latin typeface="Trebuchet MS"/>
                <a:cs typeface="Trebuchet MS"/>
              </a:rPr>
              <a:t>le</a:t>
            </a:r>
            <a:r>
              <a:rPr sz="2400" spc="-14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client</a:t>
            </a:r>
            <a:r>
              <a:rPr sz="2400" spc="-125" dirty="0">
                <a:latin typeface="Trebuchet MS"/>
                <a:cs typeface="Trebuchet MS"/>
              </a:rPr>
              <a:t> </a:t>
            </a:r>
            <a:r>
              <a:rPr sz="2400" spc="55" dirty="0">
                <a:latin typeface="Trebuchet MS"/>
                <a:cs typeface="Trebuchet MS"/>
              </a:rPr>
              <a:t>mais</a:t>
            </a:r>
            <a:r>
              <a:rPr sz="2400" spc="-145" dirty="0">
                <a:latin typeface="Trebuchet MS"/>
                <a:cs typeface="Trebuchet MS"/>
              </a:rPr>
              <a:t> </a:t>
            </a:r>
            <a:r>
              <a:rPr sz="2400" spc="40" dirty="0">
                <a:latin typeface="Trebuchet MS"/>
                <a:cs typeface="Trebuchet MS"/>
              </a:rPr>
              <a:t>également</a:t>
            </a:r>
            <a:r>
              <a:rPr sz="2400" spc="-145" dirty="0">
                <a:latin typeface="Trebuchet MS"/>
                <a:cs typeface="Trebuchet MS"/>
              </a:rPr>
              <a:t> </a:t>
            </a:r>
            <a:r>
              <a:rPr sz="2400" spc="50" dirty="0">
                <a:latin typeface="Trebuchet MS"/>
                <a:cs typeface="Trebuchet MS"/>
              </a:rPr>
              <a:t>via</a:t>
            </a:r>
            <a:r>
              <a:rPr sz="2400" spc="-13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toutes  </a:t>
            </a:r>
            <a:r>
              <a:rPr sz="2400" spc="60" dirty="0">
                <a:latin typeface="Trebuchet MS"/>
                <a:cs typeface="Trebuchet MS"/>
              </a:rPr>
              <a:t>les</a:t>
            </a:r>
            <a:r>
              <a:rPr sz="2400" spc="-145" dirty="0">
                <a:latin typeface="Trebuchet MS"/>
                <a:cs typeface="Trebuchet MS"/>
              </a:rPr>
              <a:t> </a:t>
            </a:r>
            <a:r>
              <a:rPr sz="2400" spc="75" dirty="0">
                <a:latin typeface="Trebuchet MS"/>
                <a:cs typeface="Trebuchet MS"/>
              </a:rPr>
              <a:t>approches</a:t>
            </a:r>
            <a:r>
              <a:rPr sz="2400" spc="-160" dirty="0">
                <a:latin typeface="Trebuchet MS"/>
                <a:cs typeface="Trebuchet MS"/>
              </a:rPr>
              <a:t> </a:t>
            </a:r>
            <a:r>
              <a:rPr sz="2400" spc="50" dirty="0">
                <a:latin typeface="Trebuchet MS"/>
                <a:cs typeface="Trebuchet MS"/>
              </a:rPr>
              <a:t>commerciales</a:t>
            </a:r>
            <a:r>
              <a:rPr sz="2400" spc="-155" dirty="0">
                <a:latin typeface="Trebuchet MS"/>
                <a:cs typeface="Trebuchet MS"/>
              </a:rPr>
              <a:t> </a:t>
            </a:r>
            <a:r>
              <a:rPr sz="2400" spc="10" dirty="0">
                <a:latin typeface="Trebuchet MS"/>
                <a:cs typeface="Trebuchet MS"/>
              </a:rPr>
              <a:t>à</a:t>
            </a:r>
            <a:r>
              <a:rPr sz="2400" spc="-125" dirty="0">
                <a:latin typeface="Trebuchet MS"/>
                <a:cs typeface="Trebuchet MS"/>
              </a:rPr>
              <a:t> </a:t>
            </a:r>
            <a:r>
              <a:rPr sz="2400" spc="5" dirty="0">
                <a:latin typeface="Trebuchet MS"/>
                <a:cs typeface="Trebuchet MS"/>
              </a:rPr>
              <a:t>distance.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63241" y="1675129"/>
            <a:ext cx="593026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"/>
              <a:tabLst>
                <a:tab pos="285115" algn="l"/>
                <a:tab pos="3231515" algn="l"/>
              </a:tabLst>
            </a:pPr>
            <a:r>
              <a:rPr sz="2400" b="1" spc="-140" dirty="0">
                <a:latin typeface="Georgia"/>
                <a:cs typeface="Georgia"/>
              </a:rPr>
              <a:t>Vendre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spc="-65" dirty="0">
                <a:latin typeface="Georgia"/>
                <a:cs typeface="Georgia"/>
              </a:rPr>
              <a:t>et</a:t>
            </a:r>
            <a:r>
              <a:rPr sz="2400" b="1" spc="5" dirty="0">
                <a:latin typeface="Georgia"/>
                <a:cs typeface="Georgia"/>
              </a:rPr>
              <a:t> </a:t>
            </a:r>
            <a:r>
              <a:rPr sz="2400" b="1" spc="-45" dirty="0">
                <a:latin typeface="Georgia"/>
                <a:cs typeface="Georgia"/>
              </a:rPr>
              <a:t>négocier	</a:t>
            </a:r>
            <a:r>
              <a:rPr sz="2400" spc="60" dirty="0">
                <a:latin typeface="Trebuchet MS"/>
                <a:cs typeface="Trebuchet MS"/>
              </a:rPr>
              <a:t>en </a:t>
            </a:r>
            <a:r>
              <a:rPr sz="2400" spc="5" dirty="0">
                <a:latin typeface="Trebuchet MS"/>
                <a:cs typeface="Trebuchet MS"/>
              </a:rPr>
              <a:t>face </a:t>
            </a:r>
            <a:r>
              <a:rPr sz="2400" spc="10" dirty="0">
                <a:latin typeface="Trebuchet MS"/>
                <a:cs typeface="Trebuchet MS"/>
              </a:rPr>
              <a:t>à </a:t>
            </a:r>
            <a:r>
              <a:rPr sz="2400" spc="5" dirty="0">
                <a:latin typeface="Trebuchet MS"/>
                <a:cs typeface="Trebuchet MS"/>
              </a:rPr>
              <a:t>face </a:t>
            </a:r>
            <a:r>
              <a:rPr sz="2400" spc="-85" dirty="0">
                <a:latin typeface="Trebuchet MS"/>
                <a:cs typeface="Trebuchet MS"/>
              </a:rPr>
              <a:t>et </a:t>
            </a:r>
            <a:r>
              <a:rPr sz="2400" spc="10" dirty="0">
                <a:latin typeface="Trebuchet MS"/>
                <a:cs typeface="Trebuchet MS"/>
              </a:rPr>
              <a:t>à  </a:t>
            </a:r>
            <a:r>
              <a:rPr sz="2400" spc="35" dirty="0">
                <a:latin typeface="Trebuchet MS"/>
                <a:cs typeface="Trebuchet MS"/>
              </a:rPr>
              <a:t>distance</a:t>
            </a:r>
            <a:r>
              <a:rPr sz="2400" spc="-170" dirty="0">
                <a:latin typeface="Trebuchet MS"/>
                <a:cs typeface="Trebuchet MS"/>
              </a:rPr>
              <a:t> </a:t>
            </a:r>
            <a:r>
              <a:rPr sz="2400" spc="45" dirty="0">
                <a:latin typeface="Trebuchet MS"/>
                <a:cs typeface="Trebuchet MS"/>
              </a:rPr>
              <a:t>(prospection</a:t>
            </a:r>
            <a:r>
              <a:rPr sz="2400" spc="-150" dirty="0">
                <a:latin typeface="Trebuchet MS"/>
                <a:cs typeface="Trebuchet MS"/>
              </a:rPr>
              <a:t> </a:t>
            </a:r>
            <a:r>
              <a:rPr sz="2400" spc="55" dirty="0">
                <a:latin typeface="Trebuchet MS"/>
                <a:cs typeface="Trebuchet MS"/>
              </a:rPr>
              <a:t>physique,</a:t>
            </a:r>
            <a:r>
              <a:rPr sz="2400" spc="-355" dirty="0">
                <a:latin typeface="Trebuchet MS"/>
                <a:cs typeface="Trebuchet MS"/>
              </a:rPr>
              <a:t> </a:t>
            </a:r>
            <a:r>
              <a:rPr sz="2400" spc="50" dirty="0">
                <a:latin typeface="Trebuchet MS"/>
                <a:cs typeface="Trebuchet MS"/>
              </a:rPr>
              <a:t>via</a:t>
            </a:r>
            <a:r>
              <a:rPr sz="2400" spc="-150" dirty="0">
                <a:latin typeface="Trebuchet MS"/>
                <a:cs typeface="Trebuchet MS"/>
              </a:rPr>
              <a:t> </a:t>
            </a:r>
            <a:r>
              <a:rPr sz="2400" spc="30" dirty="0">
                <a:latin typeface="Trebuchet MS"/>
                <a:cs typeface="Trebuchet MS"/>
              </a:rPr>
              <a:t>le</a:t>
            </a:r>
            <a:r>
              <a:rPr sz="2400" spc="-130" dirty="0">
                <a:latin typeface="Trebuchet MS"/>
                <a:cs typeface="Trebuchet MS"/>
              </a:rPr>
              <a:t> </a:t>
            </a:r>
            <a:r>
              <a:rPr sz="2400" spc="-70" dirty="0">
                <a:latin typeface="Trebuchet MS"/>
                <a:cs typeface="Trebuchet MS"/>
              </a:rPr>
              <a:t>net,  </a:t>
            </a:r>
            <a:r>
              <a:rPr sz="2400" spc="10" dirty="0">
                <a:latin typeface="Trebuchet MS"/>
                <a:cs typeface="Trebuchet MS"/>
              </a:rPr>
              <a:t>téléphone,</a:t>
            </a:r>
            <a:r>
              <a:rPr sz="2400" spc="-370" dirty="0">
                <a:latin typeface="Trebuchet MS"/>
                <a:cs typeface="Trebuchet MS"/>
              </a:rPr>
              <a:t> </a:t>
            </a:r>
            <a:r>
              <a:rPr sz="2400" spc="70" dirty="0">
                <a:latin typeface="Trebuchet MS"/>
                <a:cs typeface="Trebuchet MS"/>
              </a:rPr>
              <a:t>réseaux</a:t>
            </a:r>
            <a:r>
              <a:rPr sz="2400" spc="-150" dirty="0">
                <a:latin typeface="Trebuchet MS"/>
                <a:cs typeface="Trebuchet MS"/>
              </a:rPr>
              <a:t> </a:t>
            </a:r>
            <a:r>
              <a:rPr sz="2400" spc="35" dirty="0">
                <a:latin typeface="Trebuchet MS"/>
                <a:cs typeface="Trebuchet MS"/>
              </a:rPr>
              <a:t>sociaux,</a:t>
            </a:r>
            <a:r>
              <a:rPr sz="2400" spc="-350" dirty="0">
                <a:latin typeface="Trebuchet MS"/>
                <a:cs typeface="Trebuchet MS"/>
              </a:rPr>
              <a:t> </a:t>
            </a:r>
            <a:r>
              <a:rPr sz="2400" spc="10" dirty="0">
                <a:latin typeface="Trebuchet MS"/>
                <a:cs typeface="Trebuchet MS"/>
              </a:rPr>
              <a:t>forums,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140" dirty="0">
                <a:latin typeface="Georgia"/>
                <a:cs typeface="Georgia"/>
              </a:rPr>
              <a:t>blogs…).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63241" y="3504565"/>
            <a:ext cx="590740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"/>
              <a:tabLst>
                <a:tab pos="285115" algn="l"/>
              </a:tabLst>
            </a:pPr>
            <a:r>
              <a:rPr sz="2400" spc="55" dirty="0">
                <a:latin typeface="Trebuchet MS"/>
                <a:cs typeface="Trebuchet MS"/>
              </a:rPr>
              <a:t>Créer, </a:t>
            </a:r>
            <a:r>
              <a:rPr sz="2400" b="1" spc="-65" dirty="0">
                <a:latin typeface="Georgia"/>
                <a:cs typeface="Georgia"/>
              </a:rPr>
              <a:t>organiser </a:t>
            </a:r>
            <a:r>
              <a:rPr sz="2400" b="1" spc="-30" dirty="0">
                <a:latin typeface="Georgia"/>
                <a:cs typeface="Georgia"/>
              </a:rPr>
              <a:t>des </a:t>
            </a:r>
            <a:r>
              <a:rPr sz="2400" b="1" spc="-50" dirty="0">
                <a:latin typeface="Georgia"/>
                <a:cs typeface="Georgia"/>
              </a:rPr>
              <a:t>évènements  </a:t>
            </a:r>
            <a:r>
              <a:rPr sz="2400" spc="55" dirty="0">
                <a:latin typeface="Trebuchet MS"/>
                <a:cs typeface="Trebuchet MS"/>
              </a:rPr>
              <a:t>commerciaux </a:t>
            </a:r>
            <a:r>
              <a:rPr sz="2400" spc="90" dirty="0">
                <a:latin typeface="Trebuchet MS"/>
                <a:cs typeface="Trebuchet MS"/>
              </a:rPr>
              <a:t>pour</a:t>
            </a:r>
            <a:r>
              <a:rPr sz="2400" spc="-370" dirty="0">
                <a:latin typeface="Trebuchet MS"/>
                <a:cs typeface="Trebuchet MS"/>
              </a:rPr>
              <a:t> </a:t>
            </a:r>
            <a:r>
              <a:rPr sz="2400" b="1" spc="-60" dirty="0">
                <a:latin typeface="Georgia"/>
                <a:cs typeface="Georgia"/>
              </a:rPr>
              <a:t>dynamiser </a:t>
            </a:r>
            <a:r>
              <a:rPr sz="2400" b="1" spc="5" dirty="0">
                <a:latin typeface="Georgia"/>
                <a:cs typeface="Georgia"/>
              </a:rPr>
              <a:t>les </a:t>
            </a:r>
            <a:r>
              <a:rPr sz="2400" b="1" spc="-60" dirty="0">
                <a:latin typeface="Georgia"/>
                <a:cs typeface="Georgia"/>
              </a:rPr>
              <a:t>ventes  </a:t>
            </a:r>
            <a:r>
              <a:rPr sz="2400" spc="45" dirty="0">
                <a:latin typeface="Trebuchet MS"/>
                <a:cs typeface="Trebuchet MS"/>
              </a:rPr>
              <a:t>(portes </a:t>
            </a:r>
            <a:r>
              <a:rPr sz="2400" spc="15" dirty="0">
                <a:latin typeface="Trebuchet MS"/>
                <a:cs typeface="Trebuchet MS"/>
              </a:rPr>
              <a:t>ouvertes, </a:t>
            </a:r>
            <a:r>
              <a:rPr sz="2400" spc="30" dirty="0">
                <a:latin typeface="Trebuchet MS"/>
                <a:cs typeface="Trebuchet MS"/>
              </a:rPr>
              <a:t>salons, </a:t>
            </a:r>
            <a:r>
              <a:rPr sz="2400" spc="40" dirty="0">
                <a:latin typeface="Trebuchet MS"/>
                <a:cs typeface="Trebuchet MS"/>
              </a:rPr>
              <a:t>opérations  </a:t>
            </a:r>
            <a:r>
              <a:rPr sz="2400" spc="85" dirty="0">
                <a:latin typeface="Georgia"/>
                <a:cs typeface="Georgia"/>
              </a:rPr>
              <a:t>commerciales…).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3241" y="5334000"/>
            <a:ext cx="50749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"/>
              <a:tabLst>
                <a:tab pos="285115" algn="l"/>
              </a:tabLst>
            </a:pPr>
            <a:r>
              <a:rPr sz="2400" b="1" spc="-95" dirty="0">
                <a:latin typeface="Georgia"/>
                <a:cs typeface="Georgia"/>
              </a:rPr>
              <a:t>Animer </a:t>
            </a:r>
            <a:r>
              <a:rPr sz="2400" b="1" dirty="0">
                <a:latin typeface="Georgia"/>
                <a:cs typeface="Georgia"/>
              </a:rPr>
              <a:t>les </a:t>
            </a:r>
            <a:r>
              <a:rPr sz="2400" b="1" spc="-60" dirty="0">
                <a:latin typeface="Georgia"/>
                <a:cs typeface="Georgia"/>
              </a:rPr>
              <a:t>réseaux </a:t>
            </a:r>
            <a:r>
              <a:rPr sz="2400" spc="10" dirty="0">
                <a:latin typeface="Trebuchet MS"/>
                <a:cs typeface="Trebuchet MS"/>
              </a:rPr>
              <a:t>(partenaires,  </a:t>
            </a:r>
            <a:r>
              <a:rPr sz="2400" spc="20" dirty="0">
                <a:latin typeface="Trebuchet MS"/>
                <a:cs typeface="Trebuchet MS"/>
              </a:rPr>
              <a:t>distributeurs, </a:t>
            </a:r>
            <a:r>
              <a:rPr sz="2400" dirty="0">
                <a:latin typeface="Trebuchet MS"/>
                <a:cs typeface="Trebuchet MS"/>
              </a:rPr>
              <a:t>vente </a:t>
            </a:r>
            <a:r>
              <a:rPr sz="2400" spc="-20" dirty="0">
                <a:latin typeface="Trebuchet MS"/>
                <a:cs typeface="Trebuchet MS"/>
              </a:rPr>
              <a:t>directe, </a:t>
            </a:r>
            <a:r>
              <a:rPr sz="2400" dirty="0">
                <a:latin typeface="Trebuchet MS"/>
                <a:cs typeface="Trebuchet MS"/>
              </a:rPr>
              <a:t>vente </a:t>
            </a:r>
            <a:r>
              <a:rPr sz="2400" spc="10" dirty="0">
                <a:latin typeface="Trebuchet MS"/>
                <a:cs typeface="Trebuchet MS"/>
              </a:rPr>
              <a:t>à  </a:t>
            </a:r>
            <a:r>
              <a:rPr sz="2400" spc="30" dirty="0">
                <a:latin typeface="Trebuchet MS"/>
                <a:cs typeface="Trebuchet MS"/>
              </a:rPr>
              <a:t>domicile).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9514" y="764666"/>
            <a:ext cx="2160270" cy="5671185"/>
          </a:xfrm>
          <a:custGeom>
            <a:avLst/>
            <a:gdLst/>
            <a:ahLst/>
            <a:cxnLst/>
            <a:rect l="l" t="t" r="r" b="b"/>
            <a:pathLst>
              <a:path w="2160270" h="5671185">
                <a:moveTo>
                  <a:pt x="900099" y="5040591"/>
                </a:moveTo>
                <a:lnTo>
                  <a:pt x="360032" y="5040591"/>
                </a:lnTo>
                <a:lnTo>
                  <a:pt x="630072" y="5670664"/>
                </a:lnTo>
                <a:lnTo>
                  <a:pt x="900099" y="5040591"/>
                </a:lnTo>
                <a:close/>
              </a:path>
              <a:path w="2160270" h="5671185">
                <a:moveTo>
                  <a:pt x="2160206" y="0"/>
                </a:moveTo>
                <a:lnTo>
                  <a:pt x="0" y="0"/>
                </a:lnTo>
                <a:lnTo>
                  <a:pt x="0" y="5040591"/>
                </a:lnTo>
                <a:lnTo>
                  <a:pt x="2160206" y="5040591"/>
                </a:lnTo>
                <a:lnTo>
                  <a:pt x="216020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514" y="764666"/>
            <a:ext cx="2160270" cy="5671185"/>
          </a:xfrm>
          <a:custGeom>
            <a:avLst/>
            <a:gdLst/>
            <a:ahLst/>
            <a:cxnLst/>
            <a:rect l="l" t="t" r="r" b="b"/>
            <a:pathLst>
              <a:path w="2160270" h="5671185">
                <a:moveTo>
                  <a:pt x="0" y="0"/>
                </a:moveTo>
                <a:lnTo>
                  <a:pt x="360032" y="0"/>
                </a:lnTo>
                <a:lnTo>
                  <a:pt x="900099" y="0"/>
                </a:lnTo>
                <a:lnTo>
                  <a:pt x="2160206" y="0"/>
                </a:lnTo>
                <a:lnTo>
                  <a:pt x="2160206" y="2940304"/>
                </a:lnTo>
                <a:lnTo>
                  <a:pt x="2160206" y="4200525"/>
                </a:lnTo>
                <a:lnTo>
                  <a:pt x="2160206" y="5040591"/>
                </a:lnTo>
                <a:lnTo>
                  <a:pt x="900099" y="5040591"/>
                </a:lnTo>
                <a:lnTo>
                  <a:pt x="630072" y="5670664"/>
                </a:lnTo>
                <a:lnTo>
                  <a:pt x="360032" y="5040591"/>
                </a:lnTo>
                <a:lnTo>
                  <a:pt x="0" y="5040591"/>
                </a:lnTo>
                <a:lnTo>
                  <a:pt x="0" y="4200525"/>
                </a:lnTo>
                <a:lnTo>
                  <a:pt x="0" y="294030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379" y="1173480"/>
            <a:ext cx="2306320" cy="502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9402" y="1250950"/>
            <a:ext cx="1920239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2400" b="1" spc="5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2400" b="1" spc="-70" dirty="0">
                <a:solidFill>
                  <a:srgbClr val="FFFFFF"/>
                </a:solidFill>
                <a:latin typeface="Georgia"/>
                <a:cs typeface="Georgia"/>
              </a:rPr>
              <a:t>m</a:t>
            </a:r>
            <a:r>
              <a:rPr sz="2400" b="1" spc="-65" dirty="0">
                <a:solidFill>
                  <a:srgbClr val="FFFFFF"/>
                </a:solidFill>
                <a:latin typeface="Georgia"/>
                <a:cs typeface="Georgia"/>
              </a:rPr>
              <a:t>m</a:t>
            </a:r>
            <a:r>
              <a:rPr sz="2400" b="1" spc="-9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2400" b="1" spc="-8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2400" b="1" spc="80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2400" b="1" spc="-1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Georgia"/>
                <a:cs typeface="Georgia"/>
              </a:rPr>
              <a:t>al  </a:t>
            </a:r>
            <a:r>
              <a:rPr sz="2400" b="1" spc="-35" dirty="0">
                <a:solidFill>
                  <a:srgbClr val="FFFFFF"/>
                </a:solidFill>
                <a:latin typeface="Georgia"/>
                <a:cs typeface="Georgia"/>
              </a:rPr>
              <a:t>généraliste  </a:t>
            </a:r>
            <a:r>
              <a:rPr sz="2400" b="1" spc="-45" dirty="0">
                <a:solidFill>
                  <a:srgbClr val="FFFFFF"/>
                </a:solidFill>
                <a:latin typeface="Georgia"/>
                <a:cs typeface="Georgia"/>
              </a:rPr>
              <a:t>de </a:t>
            </a:r>
            <a:r>
              <a:rPr sz="2400" b="1" spc="-10" dirty="0">
                <a:solidFill>
                  <a:srgbClr val="FFFFFF"/>
                </a:solidFill>
                <a:latin typeface="Georgia"/>
                <a:cs typeface="Georgia"/>
              </a:rPr>
              <a:t>la  </a:t>
            </a:r>
            <a:r>
              <a:rPr sz="2400" b="1" spc="-85" dirty="0">
                <a:solidFill>
                  <a:srgbClr val="FFFFFF"/>
                </a:solidFill>
                <a:latin typeface="Georgia"/>
                <a:cs typeface="Georgia"/>
              </a:rPr>
              <a:t>relation  </a:t>
            </a:r>
            <a:r>
              <a:rPr sz="2400" b="1" spc="-40" dirty="0">
                <a:solidFill>
                  <a:srgbClr val="FFFFFF"/>
                </a:solidFill>
                <a:latin typeface="Georgia"/>
                <a:cs typeface="Georgia"/>
              </a:rPr>
              <a:t>client </a:t>
            </a:r>
            <a:r>
              <a:rPr sz="2400" b="1" spc="-80" dirty="0">
                <a:solidFill>
                  <a:srgbClr val="FFFFFF"/>
                </a:solidFill>
                <a:latin typeface="Georgia"/>
                <a:cs typeface="Georgia"/>
              </a:rPr>
              <a:t>en  </a:t>
            </a:r>
            <a:r>
              <a:rPr sz="2400" b="1" spc="-55" dirty="0">
                <a:solidFill>
                  <a:srgbClr val="FFFFFF"/>
                </a:solidFill>
                <a:latin typeface="Georgia"/>
                <a:cs typeface="Georgia"/>
              </a:rPr>
              <a:t>présentiel</a:t>
            </a:r>
            <a:endParaRPr sz="2400">
              <a:latin typeface="Georgia"/>
              <a:cs typeface="Georgia"/>
            </a:endParaRPr>
          </a:p>
          <a:p>
            <a:pPr marL="74930" algn="ctr">
              <a:lnSpc>
                <a:spcPct val="100000"/>
              </a:lnSpc>
              <a:spcBef>
                <a:spcPts val="5"/>
              </a:spcBef>
            </a:pPr>
            <a:r>
              <a:rPr sz="2400" b="1" spc="-30" dirty="0">
                <a:solidFill>
                  <a:srgbClr val="FFFFFF"/>
                </a:solidFill>
                <a:latin typeface="Georgia"/>
                <a:cs typeface="Georgia"/>
              </a:rPr>
              <a:t>à</a:t>
            </a:r>
            <a:r>
              <a:rPr sz="2400" b="1" spc="-40" dirty="0">
                <a:solidFill>
                  <a:srgbClr val="FFFFFF"/>
                </a:solidFill>
                <a:latin typeface="Georgia"/>
                <a:cs typeface="Georgia"/>
              </a:rPr>
              <a:t> distance,</a:t>
            </a:r>
            <a:endParaRPr sz="2400">
              <a:latin typeface="Georgia"/>
              <a:cs typeface="Georgia"/>
            </a:endParaRPr>
          </a:p>
          <a:p>
            <a:pPr marL="69850" algn="ctr">
              <a:lnSpc>
                <a:spcPct val="100000"/>
              </a:lnSpc>
            </a:pPr>
            <a:r>
              <a:rPr sz="2400" b="1" spc="-75" dirty="0">
                <a:solidFill>
                  <a:srgbClr val="FFFFFF"/>
                </a:solidFill>
                <a:latin typeface="Georgia"/>
                <a:cs typeface="Georgia"/>
              </a:rPr>
              <a:t>e-relation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517525"/>
            <a:ext cx="77546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45" dirty="0" err="1">
                <a:solidFill>
                  <a:srgbClr val="00AFEF"/>
                </a:solidFill>
              </a:rPr>
              <a:t>Spécificités</a:t>
            </a:r>
            <a:r>
              <a:rPr lang="fr-FR" spc="-345" dirty="0">
                <a:solidFill>
                  <a:srgbClr val="00AFEF"/>
                </a:solidFill>
              </a:rPr>
              <a:t> </a:t>
            </a:r>
            <a:r>
              <a:rPr spc="-345" dirty="0">
                <a:solidFill>
                  <a:srgbClr val="00AFEF"/>
                </a:solidFill>
              </a:rPr>
              <a:t>de </a:t>
            </a:r>
            <a:r>
              <a:rPr spc="-120" dirty="0">
                <a:solidFill>
                  <a:srgbClr val="00AFEF"/>
                </a:solidFill>
              </a:rPr>
              <a:t>la </a:t>
            </a:r>
            <a:r>
              <a:rPr spc="-350" dirty="0">
                <a:solidFill>
                  <a:srgbClr val="00AFEF"/>
                </a:solidFill>
              </a:rPr>
              <a:t>formation</a:t>
            </a:r>
            <a:r>
              <a:rPr spc="-420" dirty="0">
                <a:solidFill>
                  <a:srgbClr val="00AFEF"/>
                </a:solidFill>
              </a:rPr>
              <a:t> </a:t>
            </a:r>
            <a:r>
              <a:rPr spc="-525" dirty="0">
                <a:solidFill>
                  <a:srgbClr val="00AFEF"/>
                </a:solidFill>
              </a:rPr>
              <a:t>NDRC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7868" y="1268768"/>
            <a:ext cx="4040504" cy="548640"/>
          </a:xfrm>
          <a:prstGeom prst="rect">
            <a:avLst/>
          </a:prstGeom>
          <a:solidFill>
            <a:srgbClr val="ECEBDF"/>
          </a:solidFill>
        </p:spPr>
        <p:txBody>
          <a:bodyPr vert="horz" wrap="square" lIns="0" tIns="170180" rIns="0" bIns="0" rtlCol="0">
            <a:spAutoFit/>
          </a:bodyPr>
          <a:lstStyle/>
          <a:p>
            <a:pPr marL="558800">
              <a:lnSpc>
                <a:spcPct val="100000"/>
              </a:lnSpc>
              <a:spcBef>
                <a:spcPts val="1340"/>
              </a:spcBef>
            </a:pPr>
            <a:r>
              <a:rPr sz="2400" spc="-170" dirty="0">
                <a:latin typeface="Arial"/>
                <a:cs typeface="Arial"/>
              </a:rPr>
              <a:t>FORMATION</a:t>
            </a:r>
            <a:r>
              <a:rPr sz="2400" spc="-365" dirty="0">
                <a:latin typeface="Arial"/>
                <a:cs typeface="Arial"/>
              </a:rPr>
              <a:t> </a:t>
            </a:r>
            <a:r>
              <a:rPr lang="fr-FR" sz="2400" spc="-36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AU</a:t>
            </a:r>
            <a:r>
              <a:rPr sz="2400" spc="-465" dirty="0">
                <a:latin typeface="Arial"/>
                <a:cs typeface="Arial"/>
              </a:rPr>
              <a:t> </a:t>
            </a:r>
            <a:r>
              <a:rPr lang="fr-FR" sz="2400" spc="-465" dirty="0">
                <a:latin typeface="Arial"/>
                <a:cs typeface="Arial"/>
              </a:rPr>
              <a:t> </a:t>
            </a:r>
            <a:r>
              <a:rPr sz="2400" spc="-290" dirty="0">
                <a:latin typeface="Arial"/>
                <a:cs typeface="Arial"/>
              </a:rPr>
              <a:t>LYCEE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1350" y="2610104"/>
            <a:ext cx="274955" cy="21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350" y="2884423"/>
            <a:ext cx="274955" cy="21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50" y="3866515"/>
            <a:ext cx="198755" cy="226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sz="half" idx="2"/>
          </p:nvPr>
        </p:nvSpPr>
        <p:spPr>
          <a:xfrm>
            <a:off x="467868" y="1982152"/>
            <a:ext cx="4280027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00" algn="ctr">
              <a:lnSpc>
                <a:spcPct val="100000"/>
              </a:lnSpc>
              <a:spcBef>
                <a:spcPts val="100"/>
              </a:spcBef>
            </a:pPr>
            <a:r>
              <a:rPr spc="-190" dirty="0">
                <a:solidFill>
                  <a:srgbClr val="006EC0"/>
                </a:solidFill>
              </a:rPr>
              <a:t>Un</a:t>
            </a:r>
            <a:r>
              <a:rPr lang="fr-FR" spc="-190" dirty="0">
                <a:solidFill>
                  <a:srgbClr val="006EC0"/>
                </a:solidFill>
              </a:rPr>
              <a:t> </a:t>
            </a:r>
            <a:r>
              <a:rPr spc="-190" dirty="0" err="1">
                <a:solidFill>
                  <a:srgbClr val="006EC0"/>
                </a:solidFill>
              </a:rPr>
              <a:t>apprentissage</a:t>
            </a:r>
            <a:r>
              <a:rPr spc="-190" dirty="0">
                <a:solidFill>
                  <a:srgbClr val="006EC0"/>
                </a:solidFill>
              </a:rPr>
              <a:t> </a:t>
            </a:r>
            <a:r>
              <a:rPr spc="-95" dirty="0">
                <a:solidFill>
                  <a:srgbClr val="006EC0"/>
                </a:solidFill>
              </a:rPr>
              <a:t>de</a:t>
            </a:r>
            <a:r>
              <a:rPr spc="-360" dirty="0">
                <a:solidFill>
                  <a:srgbClr val="006EC0"/>
                </a:solidFill>
              </a:rPr>
              <a:t> </a:t>
            </a:r>
            <a:r>
              <a:rPr lang="fr-FR" spc="-360" dirty="0">
                <a:solidFill>
                  <a:srgbClr val="006EC0"/>
                </a:solidFill>
              </a:rPr>
              <a:t> </a:t>
            </a:r>
            <a:r>
              <a:rPr spc="-170" dirty="0" err="1">
                <a:solidFill>
                  <a:srgbClr val="006EC0"/>
                </a:solidFill>
              </a:rPr>
              <a:t>compétences</a:t>
            </a:r>
            <a:r>
              <a:rPr spc="-170" dirty="0">
                <a:solidFill>
                  <a:srgbClr val="006EC0"/>
                </a:solidFill>
              </a:rPr>
              <a:t>  </a:t>
            </a:r>
            <a:r>
              <a:rPr b="0" spc="-70" dirty="0">
                <a:latin typeface="Trebuchet MS"/>
                <a:cs typeface="Trebuchet MS"/>
              </a:rPr>
              <a:t>avec </a:t>
            </a:r>
            <a:r>
              <a:rPr spc="-155" dirty="0"/>
              <a:t>des</a:t>
            </a:r>
            <a:r>
              <a:rPr lang="fr-FR" spc="-155" dirty="0"/>
              <a:t> </a:t>
            </a:r>
            <a:r>
              <a:rPr spc="-155" dirty="0" err="1"/>
              <a:t>cours</a:t>
            </a:r>
            <a:r>
              <a:rPr lang="fr-FR" spc="-155" dirty="0"/>
              <a:t> </a:t>
            </a:r>
            <a:r>
              <a:rPr spc="-155" dirty="0"/>
              <a:t>et </a:t>
            </a:r>
            <a:r>
              <a:rPr spc="-190" dirty="0"/>
              <a:t>travaux </a:t>
            </a:r>
            <a:r>
              <a:rPr spc="-150" dirty="0" err="1"/>
              <a:t>dirigés</a:t>
            </a:r>
            <a:r>
              <a:rPr lang="fr-FR" spc="-150" dirty="0"/>
              <a:t> </a:t>
            </a:r>
            <a:r>
              <a:rPr spc="-150" dirty="0"/>
              <a:t>:  </a:t>
            </a:r>
            <a:r>
              <a:rPr b="0" spc="-10" dirty="0">
                <a:latin typeface="Trebuchet MS"/>
                <a:cs typeface="Trebuchet MS"/>
              </a:rPr>
              <a:t>10</a:t>
            </a:r>
            <a:r>
              <a:rPr b="0" spc="-260" dirty="0">
                <a:latin typeface="Trebuchet MS"/>
                <a:cs typeface="Trebuchet MS"/>
              </a:rPr>
              <a:t> </a:t>
            </a:r>
            <a:r>
              <a:rPr b="0" spc="5" dirty="0">
                <a:latin typeface="Trebuchet MS"/>
                <a:cs typeface="Trebuchet MS"/>
              </a:rPr>
              <a:t>à</a:t>
            </a:r>
            <a:r>
              <a:rPr b="0" spc="-260" dirty="0">
                <a:latin typeface="Trebuchet MS"/>
                <a:cs typeface="Trebuchet MS"/>
              </a:rPr>
              <a:t> </a:t>
            </a:r>
            <a:r>
              <a:rPr b="0" spc="-10" dirty="0">
                <a:latin typeface="Trebuchet MS"/>
                <a:cs typeface="Trebuchet MS"/>
              </a:rPr>
              <a:t>12</a:t>
            </a:r>
            <a:r>
              <a:rPr b="0" spc="-254" dirty="0">
                <a:latin typeface="Trebuchet MS"/>
                <a:cs typeface="Trebuchet MS"/>
              </a:rPr>
              <a:t> </a:t>
            </a:r>
            <a:r>
              <a:rPr b="0" spc="45" dirty="0">
                <a:latin typeface="Trebuchet MS"/>
                <a:cs typeface="Trebuchet MS"/>
              </a:rPr>
              <a:t>h</a:t>
            </a:r>
            <a:r>
              <a:rPr b="0" spc="-235" dirty="0">
                <a:latin typeface="Trebuchet MS"/>
                <a:cs typeface="Trebuchet MS"/>
              </a:rPr>
              <a:t> </a:t>
            </a:r>
            <a:r>
              <a:rPr b="0" spc="40" dirty="0">
                <a:latin typeface="Trebuchet MS"/>
                <a:cs typeface="Trebuchet MS"/>
              </a:rPr>
              <a:t>de</a:t>
            </a:r>
            <a:r>
              <a:rPr b="0" spc="-254" dirty="0">
                <a:latin typeface="Trebuchet MS"/>
                <a:cs typeface="Trebuchet MS"/>
              </a:rPr>
              <a:t> </a:t>
            </a:r>
            <a:r>
              <a:rPr b="0" spc="-25" dirty="0" err="1">
                <a:latin typeface="Trebuchet MS"/>
                <a:cs typeface="Trebuchet MS"/>
              </a:rPr>
              <a:t>matières</a:t>
            </a:r>
            <a:r>
              <a:rPr lang="fr-FR" b="0" spc="-25" dirty="0">
                <a:latin typeface="Trebuchet MS"/>
                <a:cs typeface="Trebuchet MS"/>
              </a:rPr>
              <a:t> </a:t>
            </a:r>
            <a:r>
              <a:rPr b="0" spc="-25" dirty="0" err="1">
                <a:latin typeface="Trebuchet MS"/>
                <a:cs typeface="Trebuchet MS"/>
              </a:rPr>
              <a:t>générales</a:t>
            </a:r>
            <a:endParaRPr b="0" spc="-25" dirty="0">
              <a:latin typeface="Trebuchet MS"/>
              <a:cs typeface="Trebuchet MS"/>
            </a:endParaRPr>
          </a:p>
          <a:p>
            <a:pPr marL="12700" marR="400050" indent="137160">
              <a:lnSpc>
                <a:spcPct val="100000"/>
              </a:lnSpc>
              <a:spcBef>
                <a:spcPts val="5"/>
              </a:spcBef>
            </a:pPr>
            <a:r>
              <a:rPr b="0" spc="-10" dirty="0">
                <a:latin typeface="Trebuchet MS"/>
                <a:cs typeface="Trebuchet MS"/>
              </a:rPr>
              <a:t>19</a:t>
            </a:r>
            <a:r>
              <a:rPr b="0" spc="-300" dirty="0">
                <a:latin typeface="Trebuchet MS"/>
                <a:cs typeface="Trebuchet MS"/>
              </a:rPr>
              <a:t> </a:t>
            </a:r>
            <a:r>
              <a:rPr b="0" spc="45" dirty="0">
                <a:latin typeface="Trebuchet MS"/>
                <a:cs typeface="Trebuchet MS"/>
              </a:rPr>
              <a:t>h</a:t>
            </a:r>
            <a:r>
              <a:rPr b="0" spc="-270" dirty="0">
                <a:latin typeface="Trebuchet MS"/>
                <a:cs typeface="Trebuchet MS"/>
              </a:rPr>
              <a:t> </a:t>
            </a:r>
            <a:r>
              <a:rPr b="0" spc="40" dirty="0">
                <a:latin typeface="Trebuchet MS"/>
                <a:cs typeface="Trebuchet MS"/>
              </a:rPr>
              <a:t>de</a:t>
            </a:r>
            <a:r>
              <a:rPr b="0" spc="-270" dirty="0">
                <a:latin typeface="Trebuchet MS"/>
                <a:cs typeface="Trebuchet MS"/>
              </a:rPr>
              <a:t> </a:t>
            </a:r>
            <a:r>
              <a:rPr b="0" spc="-40" dirty="0">
                <a:latin typeface="Trebuchet MS"/>
                <a:cs typeface="Trebuchet MS"/>
              </a:rPr>
              <a:t>matières</a:t>
            </a:r>
            <a:r>
              <a:rPr b="0" spc="-310" dirty="0">
                <a:latin typeface="Trebuchet MS"/>
                <a:cs typeface="Trebuchet MS"/>
              </a:rPr>
              <a:t> </a:t>
            </a:r>
            <a:r>
              <a:rPr b="0" spc="-30" dirty="0">
                <a:latin typeface="Trebuchet MS"/>
                <a:cs typeface="Trebuchet MS"/>
              </a:rPr>
              <a:t>professionnelles  </a:t>
            </a:r>
            <a:r>
              <a:rPr b="0" spc="-20" dirty="0">
                <a:latin typeface="Trebuchet MS"/>
                <a:cs typeface="Trebuchet MS"/>
              </a:rPr>
              <a:t>réparties </a:t>
            </a:r>
            <a:r>
              <a:rPr b="0" spc="10" dirty="0">
                <a:latin typeface="Trebuchet MS"/>
                <a:cs typeface="Trebuchet MS"/>
              </a:rPr>
              <a:t>en </a:t>
            </a:r>
            <a:r>
              <a:rPr spc="-135" dirty="0">
                <a:solidFill>
                  <a:srgbClr val="C00000"/>
                </a:solidFill>
              </a:rPr>
              <a:t>3 </a:t>
            </a:r>
            <a:r>
              <a:rPr spc="-150" dirty="0">
                <a:solidFill>
                  <a:srgbClr val="C00000"/>
                </a:solidFill>
              </a:rPr>
              <a:t>blocs</a:t>
            </a:r>
            <a:r>
              <a:rPr lang="fr-FR" spc="-150" dirty="0">
                <a:solidFill>
                  <a:srgbClr val="C00000"/>
                </a:solidFill>
              </a:rPr>
              <a:t>  </a:t>
            </a:r>
            <a:r>
              <a:rPr spc="-150" dirty="0">
                <a:solidFill>
                  <a:srgbClr val="C00000"/>
                </a:solidFill>
              </a:rPr>
              <a:t>de  </a:t>
            </a:r>
            <a:r>
              <a:rPr spc="-175" dirty="0">
                <a:solidFill>
                  <a:srgbClr val="C00000"/>
                </a:solidFill>
              </a:rPr>
              <a:t>compétences</a:t>
            </a:r>
          </a:p>
          <a:p>
            <a:pPr marL="332740">
              <a:lnSpc>
                <a:spcPct val="100000"/>
              </a:lnSpc>
              <a:spcBef>
                <a:spcPts val="1210"/>
              </a:spcBef>
            </a:pPr>
            <a:r>
              <a:rPr sz="2000" spc="-165" dirty="0"/>
              <a:t>Ateliers </a:t>
            </a:r>
            <a:r>
              <a:rPr sz="2000" spc="-95" dirty="0"/>
              <a:t>de</a:t>
            </a:r>
            <a:r>
              <a:rPr sz="2000" spc="-385" dirty="0"/>
              <a:t> </a:t>
            </a:r>
            <a:r>
              <a:rPr sz="2000" spc="-195" dirty="0"/>
              <a:t>professionnalisation</a:t>
            </a:r>
            <a:endParaRPr sz="2000" dirty="0"/>
          </a:p>
          <a:p>
            <a:pPr marL="12700" marR="141605">
              <a:lnSpc>
                <a:spcPct val="100000"/>
              </a:lnSpc>
              <a:spcBef>
                <a:spcPts val="5"/>
              </a:spcBef>
            </a:pPr>
            <a:r>
              <a:rPr b="0" dirty="0">
                <a:latin typeface="Trebuchet MS"/>
                <a:cs typeface="Trebuchet MS"/>
              </a:rPr>
              <a:t>½journée </a:t>
            </a:r>
            <a:r>
              <a:rPr b="0" spc="20" dirty="0">
                <a:latin typeface="Trebuchet MS"/>
                <a:cs typeface="Trebuchet MS"/>
              </a:rPr>
              <a:t>par </a:t>
            </a:r>
            <a:r>
              <a:rPr b="0" spc="-40" dirty="0">
                <a:latin typeface="Trebuchet MS"/>
                <a:cs typeface="Trebuchet MS"/>
              </a:rPr>
              <a:t>semaine </a:t>
            </a:r>
            <a:r>
              <a:rPr b="0" spc="-55" dirty="0">
                <a:latin typeface="Trebuchet MS"/>
                <a:cs typeface="Trebuchet MS"/>
              </a:rPr>
              <a:t>consacrée </a:t>
            </a:r>
            <a:r>
              <a:rPr b="0" spc="5" dirty="0">
                <a:latin typeface="Trebuchet MS"/>
                <a:cs typeface="Trebuchet MS"/>
              </a:rPr>
              <a:t>à  </a:t>
            </a:r>
            <a:r>
              <a:rPr b="0" spc="-35" dirty="0">
                <a:latin typeface="Trebuchet MS"/>
                <a:cs typeface="Trebuchet MS"/>
              </a:rPr>
              <a:t>la </a:t>
            </a:r>
            <a:r>
              <a:rPr b="0" spc="-40" dirty="0">
                <a:latin typeface="Trebuchet MS"/>
                <a:cs typeface="Trebuchet MS"/>
              </a:rPr>
              <a:t>réalisation et/ou </a:t>
            </a:r>
            <a:r>
              <a:rPr b="0" spc="-20" dirty="0">
                <a:latin typeface="Georgia"/>
                <a:cs typeface="Georgia"/>
              </a:rPr>
              <a:t>l’utilisation  </a:t>
            </a:r>
            <a:r>
              <a:rPr b="0" spc="-10" dirty="0">
                <a:latin typeface="Georgia"/>
                <a:cs typeface="Georgia"/>
              </a:rPr>
              <a:t>d’outils </a:t>
            </a:r>
            <a:r>
              <a:rPr b="0" spc="-5" dirty="0">
                <a:latin typeface="Trebuchet MS"/>
                <a:cs typeface="Trebuchet MS"/>
              </a:rPr>
              <a:t>numériques,divers </a:t>
            </a:r>
            <a:r>
              <a:rPr b="0" spc="10" dirty="0">
                <a:latin typeface="Trebuchet MS"/>
                <a:cs typeface="Trebuchet MS"/>
              </a:rPr>
              <a:t>modules  </a:t>
            </a:r>
            <a:r>
              <a:rPr b="0" spc="55" dirty="0">
                <a:latin typeface="Trebuchet MS"/>
                <a:cs typeface="Trebuchet MS"/>
              </a:rPr>
              <a:t>de </a:t>
            </a:r>
            <a:r>
              <a:rPr b="0" spc="-50" dirty="0">
                <a:latin typeface="Trebuchet MS"/>
                <a:cs typeface="Trebuchet MS"/>
              </a:rPr>
              <a:t>formation </a:t>
            </a:r>
            <a:r>
              <a:rPr b="0" spc="-90" dirty="0">
                <a:latin typeface="Trebuchet MS"/>
                <a:cs typeface="Trebuchet MS"/>
              </a:rPr>
              <a:t>et </a:t>
            </a:r>
            <a:r>
              <a:rPr b="0" spc="-35" dirty="0">
                <a:latin typeface="Trebuchet MS"/>
                <a:cs typeface="Trebuchet MS"/>
              </a:rPr>
              <a:t>actions </a:t>
            </a:r>
            <a:r>
              <a:rPr b="0" spc="20" dirty="0" err="1">
                <a:latin typeface="Trebuchet MS"/>
                <a:cs typeface="Trebuchet MS"/>
              </a:rPr>
              <a:t>en</a:t>
            </a:r>
            <a:r>
              <a:rPr b="0" spc="20" dirty="0">
                <a:latin typeface="Trebuchet MS"/>
                <a:cs typeface="Trebuchet MS"/>
              </a:rPr>
              <a:t> </a:t>
            </a:r>
            <a:r>
              <a:rPr b="0" spc="-15" dirty="0" err="1">
                <a:latin typeface="Trebuchet MS"/>
                <a:cs typeface="Trebuchet MS"/>
              </a:rPr>
              <a:t>entreprise</a:t>
            </a:r>
            <a:endParaRPr b="0" spc="-15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47895" y="2761233"/>
            <a:ext cx="198120" cy="226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43628" y="1982152"/>
            <a:ext cx="4123817" cy="231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29" dirty="0" err="1">
                <a:solidFill>
                  <a:srgbClr val="006EC0"/>
                </a:solidFill>
                <a:latin typeface="Georgia"/>
                <a:cs typeface="Georgia"/>
              </a:rPr>
              <a:t>Une</a:t>
            </a:r>
            <a:r>
              <a:rPr sz="1800" b="1" spc="-229" dirty="0">
                <a:solidFill>
                  <a:srgbClr val="006EC0"/>
                </a:solidFill>
                <a:latin typeface="Georgia"/>
                <a:cs typeface="Georgia"/>
              </a:rPr>
              <a:t> </a:t>
            </a:r>
            <a:r>
              <a:rPr lang="fr-FR" sz="1800" b="1" spc="-229" dirty="0">
                <a:solidFill>
                  <a:srgbClr val="006EC0"/>
                </a:solidFill>
                <a:latin typeface="Georgia"/>
                <a:cs typeface="Georgia"/>
              </a:rPr>
              <a:t> </a:t>
            </a:r>
            <a:r>
              <a:rPr sz="1800" b="1" spc="-185" dirty="0" err="1">
                <a:solidFill>
                  <a:srgbClr val="006EC0"/>
                </a:solidFill>
                <a:latin typeface="Georgia"/>
                <a:cs typeface="Georgia"/>
              </a:rPr>
              <a:t>concrétisation</a:t>
            </a:r>
            <a:r>
              <a:rPr sz="1800" b="1" spc="-185" dirty="0">
                <a:solidFill>
                  <a:srgbClr val="006EC0"/>
                </a:solidFill>
                <a:latin typeface="Georgia"/>
                <a:cs typeface="Georgia"/>
              </a:rPr>
              <a:t> </a:t>
            </a:r>
            <a:r>
              <a:rPr sz="1800" b="1" spc="-110" dirty="0">
                <a:solidFill>
                  <a:srgbClr val="006EC0"/>
                </a:solidFill>
                <a:latin typeface="Georgia"/>
                <a:cs typeface="Georgia"/>
              </a:rPr>
              <a:t>sur</a:t>
            </a:r>
            <a:r>
              <a:rPr lang="fr-FR" sz="1800" b="1" spc="-110" dirty="0">
                <a:solidFill>
                  <a:srgbClr val="006EC0"/>
                </a:solidFill>
                <a:latin typeface="Georgia"/>
                <a:cs typeface="Georgia"/>
              </a:rPr>
              <a:t> </a:t>
            </a:r>
            <a:r>
              <a:rPr sz="1800" b="1" spc="-110" dirty="0">
                <a:solidFill>
                  <a:srgbClr val="006EC0"/>
                </a:solidFill>
                <a:latin typeface="Georgia"/>
                <a:cs typeface="Georgia"/>
              </a:rPr>
              <a:t>le</a:t>
            </a:r>
            <a:r>
              <a:rPr sz="1800" b="1" spc="-270" dirty="0">
                <a:solidFill>
                  <a:srgbClr val="006EC0"/>
                </a:solidFill>
                <a:latin typeface="Georgia"/>
                <a:cs typeface="Georgia"/>
              </a:rPr>
              <a:t> </a:t>
            </a:r>
            <a:r>
              <a:rPr sz="1800" b="1" spc="-150" dirty="0">
                <a:solidFill>
                  <a:srgbClr val="006EC0"/>
                </a:solidFill>
                <a:latin typeface="Georgia"/>
                <a:cs typeface="Georgia"/>
              </a:rPr>
              <a:t>terrain</a:t>
            </a:r>
            <a:r>
              <a:rPr lang="fr-FR" sz="1800" b="1" spc="-150" dirty="0">
                <a:solidFill>
                  <a:srgbClr val="006EC0"/>
                </a:solidFill>
                <a:latin typeface="Georgia"/>
                <a:cs typeface="Georgia"/>
              </a:rPr>
              <a:t> </a:t>
            </a:r>
            <a:r>
              <a:rPr sz="1800" b="1" spc="-150" dirty="0">
                <a:solidFill>
                  <a:srgbClr val="006EC0"/>
                </a:solidFill>
                <a:latin typeface="Georgia"/>
                <a:cs typeface="Georgia"/>
              </a:rPr>
              <a:t>:</a:t>
            </a:r>
            <a:endParaRPr sz="18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fr-FR" sz="1800" spc="-125" dirty="0">
                <a:latin typeface="Trebuchet MS"/>
                <a:cs typeface="Trebuchet MS"/>
              </a:rPr>
              <a:t>Avec </a:t>
            </a:r>
            <a:r>
              <a:rPr sz="1800" b="1" spc="-125" dirty="0">
                <a:latin typeface="Georgia"/>
                <a:cs typeface="Georgia"/>
              </a:rPr>
              <a:t>des</a:t>
            </a:r>
            <a:r>
              <a:rPr lang="fr-FR" sz="1800" b="1" spc="-125" dirty="0">
                <a:latin typeface="Georgia"/>
                <a:cs typeface="Georgia"/>
              </a:rPr>
              <a:t> </a:t>
            </a:r>
            <a:r>
              <a:rPr sz="1800" b="1" spc="-125" dirty="0" err="1">
                <a:latin typeface="Georgia"/>
                <a:cs typeface="Georgia"/>
              </a:rPr>
              <a:t>périodes</a:t>
            </a:r>
            <a:r>
              <a:rPr sz="1800" b="1" spc="-125" dirty="0">
                <a:latin typeface="Georgia"/>
                <a:cs typeface="Georgia"/>
              </a:rPr>
              <a:t> </a:t>
            </a:r>
            <a:r>
              <a:rPr sz="1800" b="1" spc="-100" dirty="0">
                <a:latin typeface="Georgia"/>
                <a:cs typeface="Georgia"/>
              </a:rPr>
              <a:t>de </a:t>
            </a:r>
            <a:r>
              <a:rPr sz="1800" b="1" spc="-120" dirty="0">
                <a:latin typeface="Georgia"/>
                <a:cs typeface="Georgia"/>
              </a:rPr>
              <a:t>stage</a:t>
            </a:r>
            <a:r>
              <a:rPr lang="fr-FR" sz="1800" b="1" spc="-120" dirty="0">
                <a:latin typeface="Georgia"/>
                <a:cs typeface="Georgia"/>
              </a:rPr>
              <a:t> </a:t>
            </a:r>
            <a:r>
              <a:rPr sz="1800" b="1" spc="-120" dirty="0" err="1">
                <a:latin typeface="Georgia"/>
                <a:cs typeface="Georgia"/>
              </a:rPr>
              <a:t>en</a:t>
            </a:r>
            <a:r>
              <a:rPr sz="1800" b="1" spc="-245" dirty="0">
                <a:latin typeface="Georgia"/>
                <a:cs typeface="Georgia"/>
              </a:rPr>
              <a:t> </a:t>
            </a:r>
            <a:r>
              <a:rPr sz="1800" b="1" spc="-160" dirty="0">
                <a:latin typeface="Georgia"/>
                <a:cs typeface="Georgia"/>
              </a:rPr>
              <a:t>entreprise</a:t>
            </a:r>
            <a:endParaRPr sz="1800" dirty="0">
              <a:latin typeface="Georgia"/>
              <a:cs typeface="Georgia"/>
            </a:endParaRPr>
          </a:p>
          <a:p>
            <a:pPr marL="618490" marR="5080" indent="-285750">
              <a:lnSpc>
                <a:spcPct val="102400"/>
              </a:lnSpc>
              <a:spcBef>
                <a:spcPts val="1295"/>
              </a:spcBef>
              <a:buFont typeface="Arial" panose="020B0604020202020204" pitchFamily="34" charset="0"/>
              <a:buChar char="•"/>
            </a:pPr>
            <a:r>
              <a:rPr sz="1800" b="1" spc="-80" dirty="0">
                <a:latin typeface="Georgia"/>
                <a:cs typeface="Georgia"/>
              </a:rPr>
              <a:t>16 </a:t>
            </a:r>
            <a:r>
              <a:rPr sz="1800" b="1" spc="-120" dirty="0" err="1">
                <a:latin typeface="Georgia"/>
                <a:cs typeface="Georgia"/>
              </a:rPr>
              <a:t>semaines</a:t>
            </a:r>
            <a:r>
              <a:rPr lang="fr-FR" sz="1800" b="1" spc="-120" dirty="0">
                <a:latin typeface="Georgia"/>
                <a:cs typeface="Georgia"/>
              </a:rPr>
              <a:t> </a:t>
            </a:r>
            <a:r>
              <a:rPr sz="1800" spc="-120" dirty="0">
                <a:latin typeface="Trebuchet MS"/>
                <a:cs typeface="Trebuchet MS"/>
              </a:rPr>
              <a:t>de </a:t>
            </a:r>
            <a:r>
              <a:rPr sz="1800" spc="-70" dirty="0">
                <a:latin typeface="Trebuchet MS"/>
                <a:cs typeface="Trebuchet MS"/>
              </a:rPr>
              <a:t>stage </a:t>
            </a:r>
            <a:r>
              <a:rPr sz="1800" spc="-65" dirty="0">
                <a:latin typeface="Trebuchet MS"/>
                <a:cs typeface="Trebuchet MS"/>
              </a:rPr>
              <a:t>minimum </a:t>
            </a:r>
            <a:r>
              <a:rPr sz="1800" spc="-10" dirty="0">
                <a:latin typeface="Trebuchet MS"/>
                <a:cs typeface="Trebuchet MS"/>
              </a:rPr>
              <a:t>sur </a:t>
            </a:r>
            <a:r>
              <a:rPr sz="1800" spc="30" dirty="0">
                <a:latin typeface="Trebuchet MS"/>
                <a:cs typeface="Trebuchet MS"/>
              </a:rPr>
              <a:t>2  </a:t>
            </a:r>
            <a:r>
              <a:rPr sz="1800" spc="-15" dirty="0" err="1">
                <a:latin typeface="Trebuchet MS"/>
                <a:cs typeface="Trebuchet MS"/>
              </a:rPr>
              <a:t>ans</a:t>
            </a:r>
            <a:r>
              <a:rPr lang="fr-FR" sz="1800" spc="-15" dirty="0">
                <a:latin typeface="Trebuchet MS"/>
                <a:cs typeface="Trebuchet MS"/>
              </a:rPr>
              <a:t> </a:t>
            </a:r>
            <a:r>
              <a:rPr sz="1800" spc="-15" dirty="0" err="1">
                <a:latin typeface="Trebuchet MS"/>
                <a:cs typeface="Trebuchet MS"/>
              </a:rPr>
              <a:t>dans</a:t>
            </a:r>
            <a:r>
              <a:rPr sz="1800" spc="2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une</a:t>
            </a:r>
            <a:r>
              <a:rPr sz="1800" spc="-240" dirty="0">
                <a:latin typeface="Trebuchet MS"/>
                <a:cs typeface="Trebuchet MS"/>
              </a:rPr>
              <a:t> </a:t>
            </a:r>
            <a:r>
              <a:rPr sz="1800" spc="20" dirty="0">
                <a:latin typeface="Trebuchet MS"/>
                <a:cs typeface="Trebuchet MS"/>
              </a:rPr>
              <a:t>ou</a:t>
            </a:r>
            <a:r>
              <a:rPr sz="1800" spc="-22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plusieurs</a:t>
            </a:r>
            <a:r>
              <a:rPr sz="1800" spc="-265" dirty="0">
                <a:latin typeface="Trebuchet MS"/>
                <a:cs typeface="Trebuchet MS"/>
              </a:rPr>
              <a:t> </a:t>
            </a:r>
            <a:r>
              <a:rPr sz="1800" spc="-20" dirty="0" err="1">
                <a:latin typeface="Trebuchet MS"/>
                <a:cs typeface="Trebuchet MS"/>
              </a:rPr>
              <a:t>entreprises</a:t>
            </a:r>
            <a:r>
              <a:rPr sz="1800" spc="-20" dirty="0">
                <a:latin typeface="Trebuchet MS"/>
                <a:cs typeface="Trebuchet MS"/>
              </a:rPr>
              <a:t>  </a:t>
            </a:r>
            <a:endParaRPr lang="fr-FR" sz="1800" spc="-20" dirty="0">
              <a:latin typeface="Trebuchet MS"/>
              <a:cs typeface="Trebuchet MS"/>
            </a:endParaRPr>
          </a:p>
          <a:p>
            <a:pPr marL="618490" marR="5080" indent="-285750">
              <a:lnSpc>
                <a:spcPct val="102400"/>
              </a:lnSpc>
              <a:spcBef>
                <a:spcPts val="1295"/>
              </a:spcBef>
              <a:buFont typeface="Arial" panose="020B0604020202020204" pitchFamily="34" charset="0"/>
              <a:buChar char="•"/>
            </a:pPr>
            <a:r>
              <a:rPr sz="1800" spc="80" dirty="0">
                <a:latin typeface="Trebuchet MS"/>
                <a:cs typeface="Trebuchet MS"/>
              </a:rPr>
              <a:t>Des</a:t>
            </a:r>
            <a:r>
              <a:rPr sz="1800" spc="-254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actions</a:t>
            </a:r>
            <a:r>
              <a:rPr sz="1800" spc="-27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ponctuelles</a:t>
            </a:r>
            <a:r>
              <a:rPr sz="1800" spc="-295" dirty="0">
                <a:latin typeface="Trebuchet MS"/>
                <a:cs typeface="Trebuchet MS"/>
              </a:rPr>
              <a:t> </a:t>
            </a:r>
            <a:r>
              <a:rPr sz="1800" spc="20" dirty="0">
                <a:latin typeface="Trebuchet MS"/>
                <a:cs typeface="Trebuchet MS"/>
              </a:rPr>
              <a:t>en</a:t>
            </a:r>
            <a:r>
              <a:rPr sz="1800" spc="-22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entreprise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43628" y="1268768"/>
            <a:ext cx="4175760" cy="548640"/>
          </a:xfrm>
          <a:prstGeom prst="rect">
            <a:avLst/>
          </a:prstGeom>
          <a:solidFill>
            <a:srgbClr val="ECEBDF"/>
          </a:solidFill>
        </p:spPr>
        <p:txBody>
          <a:bodyPr vert="horz" wrap="square" lIns="0" tIns="170180" rIns="0" bIns="0" rtlCol="0">
            <a:spAutoFit/>
          </a:bodyPr>
          <a:lstStyle/>
          <a:p>
            <a:pPr marL="204470">
              <a:lnSpc>
                <a:spcPct val="100000"/>
              </a:lnSpc>
              <a:spcBef>
                <a:spcPts val="1340"/>
              </a:spcBef>
            </a:pPr>
            <a:r>
              <a:rPr sz="2400" spc="-170" dirty="0">
                <a:latin typeface="Arial"/>
                <a:cs typeface="Arial"/>
              </a:rPr>
              <a:t>FORMATION </a:t>
            </a:r>
            <a:r>
              <a:rPr sz="2400" spc="-95" dirty="0">
                <a:latin typeface="Arial"/>
                <a:cs typeface="Arial"/>
              </a:rPr>
              <a:t>EN</a:t>
            </a:r>
            <a:r>
              <a:rPr sz="2400" spc="-484" dirty="0">
                <a:latin typeface="Arial"/>
                <a:cs typeface="Arial"/>
              </a:rPr>
              <a:t> </a:t>
            </a:r>
            <a:r>
              <a:rPr lang="fr-FR" sz="2400" spc="-484" dirty="0">
                <a:latin typeface="Arial"/>
                <a:cs typeface="Arial"/>
              </a:rPr>
              <a:t> </a:t>
            </a:r>
            <a:r>
              <a:rPr sz="2400" spc="-204" dirty="0">
                <a:latin typeface="Arial"/>
                <a:cs typeface="Arial"/>
              </a:rPr>
              <a:t>ENTREPRISE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12620" y="5373196"/>
            <a:ext cx="2516124" cy="13681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84414" y="106654"/>
            <a:ext cx="1008113" cy="1162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55" y="1295400"/>
            <a:ext cx="6711245" cy="38862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133600" y="685800"/>
            <a:ext cx="4953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FORMATION EN MIXITE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410200" y="5638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8 PLACES</a:t>
            </a:r>
          </a:p>
        </p:txBody>
      </p:sp>
    </p:spTree>
    <p:extLst>
      <p:ext uri="{BB962C8B-B14F-4D97-AF65-F5344CB8AC3E}">
        <p14:creationId xmlns:p14="http://schemas.microsoft.com/office/powerpoint/2010/main" val="2706864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579" y="521970"/>
            <a:ext cx="595566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70" dirty="0">
                <a:solidFill>
                  <a:srgbClr val="000000"/>
                </a:solidFill>
                <a:latin typeface="Trebuchet MS"/>
                <a:cs typeface="Trebuchet MS"/>
              </a:rPr>
              <a:t>3</a:t>
            </a:r>
            <a:r>
              <a:rPr b="0" spc="-69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114" dirty="0">
                <a:solidFill>
                  <a:srgbClr val="000000"/>
                </a:solidFill>
                <a:latin typeface="Trebuchet MS"/>
                <a:cs typeface="Trebuchet MS"/>
              </a:rPr>
              <a:t>BLOCS</a:t>
            </a:r>
            <a:r>
              <a:rPr b="0" spc="-6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fr-FR" b="0" spc="-685" dirty="0">
                <a:solidFill>
                  <a:srgbClr val="000000"/>
                </a:solidFill>
                <a:latin typeface="Trebuchet MS"/>
                <a:cs typeface="Trebuchet MS"/>
              </a:rPr>
              <a:t> D</a:t>
            </a:r>
            <a:r>
              <a:rPr b="0" spc="300" dirty="0">
                <a:solidFill>
                  <a:srgbClr val="000000"/>
                </a:solidFill>
                <a:latin typeface="Trebuchet MS"/>
                <a:cs typeface="Trebuchet MS"/>
              </a:rPr>
              <a:t>E</a:t>
            </a:r>
            <a:r>
              <a:rPr b="0" spc="-6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190" dirty="0">
                <a:solidFill>
                  <a:srgbClr val="000000"/>
                </a:solidFill>
                <a:latin typeface="Trebuchet MS"/>
                <a:cs typeface="Trebuchet MS"/>
              </a:rPr>
              <a:t>COMPETENCE</a:t>
            </a:r>
          </a:p>
        </p:txBody>
      </p:sp>
      <p:sp>
        <p:nvSpPr>
          <p:cNvPr id="3" name="object 3"/>
          <p:cNvSpPr/>
          <p:nvPr/>
        </p:nvSpPr>
        <p:spPr>
          <a:xfrm>
            <a:off x="4538471" y="1658873"/>
            <a:ext cx="2089150" cy="2956560"/>
          </a:xfrm>
          <a:custGeom>
            <a:avLst/>
            <a:gdLst/>
            <a:ahLst/>
            <a:cxnLst/>
            <a:rect l="l" t="t" r="r" b="b"/>
            <a:pathLst>
              <a:path w="2089150" h="2956560">
                <a:moveTo>
                  <a:pt x="0" y="0"/>
                </a:moveTo>
                <a:lnTo>
                  <a:pt x="0" y="1933193"/>
                </a:lnTo>
                <a:lnTo>
                  <a:pt x="1772157" y="2956306"/>
                </a:lnTo>
                <a:lnTo>
                  <a:pt x="1799716" y="2914142"/>
                </a:lnTo>
                <a:lnTo>
                  <a:pt x="1826132" y="2871470"/>
                </a:lnTo>
                <a:lnTo>
                  <a:pt x="1851278" y="2828163"/>
                </a:lnTo>
                <a:lnTo>
                  <a:pt x="1875281" y="2784475"/>
                </a:lnTo>
                <a:lnTo>
                  <a:pt x="1898014" y="2740152"/>
                </a:lnTo>
                <a:lnTo>
                  <a:pt x="1919477" y="2695448"/>
                </a:lnTo>
                <a:lnTo>
                  <a:pt x="1939670" y="2650236"/>
                </a:lnTo>
                <a:lnTo>
                  <a:pt x="1958720" y="2604643"/>
                </a:lnTo>
                <a:lnTo>
                  <a:pt x="1976374" y="2558542"/>
                </a:lnTo>
                <a:lnTo>
                  <a:pt x="1992756" y="2512060"/>
                </a:lnTo>
                <a:lnTo>
                  <a:pt x="2007997" y="2465324"/>
                </a:lnTo>
                <a:lnTo>
                  <a:pt x="2021839" y="2418207"/>
                </a:lnTo>
                <a:lnTo>
                  <a:pt x="2034412" y="2370709"/>
                </a:lnTo>
                <a:lnTo>
                  <a:pt x="2045716" y="2322957"/>
                </a:lnTo>
                <a:lnTo>
                  <a:pt x="2055749" y="2274951"/>
                </a:lnTo>
                <a:lnTo>
                  <a:pt x="2064384" y="2226691"/>
                </a:lnTo>
                <a:lnTo>
                  <a:pt x="2071751" y="2178177"/>
                </a:lnTo>
                <a:lnTo>
                  <a:pt x="2077847" y="2129536"/>
                </a:lnTo>
                <a:lnTo>
                  <a:pt x="2082546" y="2080640"/>
                </a:lnTo>
                <a:lnTo>
                  <a:pt x="2085975" y="2031619"/>
                </a:lnTo>
                <a:lnTo>
                  <a:pt x="2088006" y="1982470"/>
                </a:lnTo>
                <a:lnTo>
                  <a:pt x="2088642" y="1933193"/>
                </a:lnTo>
                <a:lnTo>
                  <a:pt x="2088006" y="1886839"/>
                </a:lnTo>
                <a:lnTo>
                  <a:pt x="2086355" y="1840864"/>
                </a:lnTo>
                <a:lnTo>
                  <a:pt x="2083434" y="1795145"/>
                </a:lnTo>
                <a:lnTo>
                  <a:pt x="2079371" y="1749678"/>
                </a:lnTo>
                <a:lnTo>
                  <a:pt x="2074163" y="1704466"/>
                </a:lnTo>
                <a:lnTo>
                  <a:pt x="2067941" y="1659636"/>
                </a:lnTo>
                <a:lnTo>
                  <a:pt x="2060575" y="1615186"/>
                </a:lnTo>
                <a:lnTo>
                  <a:pt x="2052066" y="1570989"/>
                </a:lnTo>
                <a:lnTo>
                  <a:pt x="2042541" y="1527175"/>
                </a:lnTo>
                <a:lnTo>
                  <a:pt x="2031873" y="1483740"/>
                </a:lnTo>
                <a:lnTo>
                  <a:pt x="2020188" y="1440688"/>
                </a:lnTo>
                <a:lnTo>
                  <a:pt x="2007616" y="1398015"/>
                </a:lnTo>
                <a:lnTo>
                  <a:pt x="1993900" y="1355725"/>
                </a:lnTo>
                <a:lnTo>
                  <a:pt x="1979168" y="1313814"/>
                </a:lnTo>
                <a:lnTo>
                  <a:pt x="1963419" y="1272413"/>
                </a:lnTo>
                <a:lnTo>
                  <a:pt x="1946782" y="1231391"/>
                </a:lnTo>
                <a:lnTo>
                  <a:pt x="1929129" y="1190752"/>
                </a:lnTo>
                <a:lnTo>
                  <a:pt x="1910461" y="1150620"/>
                </a:lnTo>
                <a:lnTo>
                  <a:pt x="1890902" y="1110996"/>
                </a:lnTo>
                <a:lnTo>
                  <a:pt x="1870455" y="1071879"/>
                </a:lnTo>
                <a:lnTo>
                  <a:pt x="1848992" y="1033272"/>
                </a:lnTo>
                <a:lnTo>
                  <a:pt x="1826640" y="995045"/>
                </a:lnTo>
                <a:lnTo>
                  <a:pt x="1803527" y="957452"/>
                </a:lnTo>
                <a:lnTo>
                  <a:pt x="1779397" y="920368"/>
                </a:lnTo>
                <a:lnTo>
                  <a:pt x="1754504" y="883792"/>
                </a:lnTo>
                <a:lnTo>
                  <a:pt x="1728724" y="847851"/>
                </a:lnTo>
                <a:lnTo>
                  <a:pt x="1702053" y="812418"/>
                </a:lnTo>
                <a:lnTo>
                  <a:pt x="1674622" y="777621"/>
                </a:lnTo>
                <a:lnTo>
                  <a:pt x="1646301" y="743330"/>
                </a:lnTo>
                <a:lnTo>
                  <a:pt x="1617217" y="709676"/>
                </a:lnTo>
                <a:lnTo>
                  <a:pt x="1587373" y="676655"/>
                </a:lnTo>
                <a:lnTo>
                  <a:pt x="1556765" y="644398"/>
                </a:lnTo>
                <a:lnTo>
                  <a:pt x="1525397" y="612648"/>
                </a:lnTo>
                <a:lnTo>
                  <a:pt x="1493265" y="581533"/>
                </a:lnTo>
                <a:lnTo>
                  <a:pt x="1460373" y="551052"/>
                </a:lnTo>
                <a:lnTo>
                  <a:pt x="1426844" y="521335"/>
                </a:lnTo>
                <a:lnTo>
                  <a:pt x="1392554" y="492251"/>
                </a:lnTo>
                <a:lnTo>
                  <a:pt x="1357502" y="463930"/>
                </a:lnTo>
                <a:lnTo>
                  <a:pt x="1321815" y="436372"/>
                </a:lnTo>
                <a:lnTo>
                  <a:pt x="1285493" y="409448"/>
                </a:lnTo>
                <a:lnTo>
                  <a:pt x="1248537" y="383286"/>
                </a:lnTo>
                <a:lnTo>
                  <a:pt x="1210817" y="357886"/>
                </a:lnTo>
                <a:lnTo>
                  <a:pt x="1172590" y="333121"/>
                </a:lnTo>
                <a:lnTo>
                  <a:pt x="1133728" y="309245"/>
                </a:lnTo>
                <a:lnTo>
                  <a:pt x="1094231" y="286258"/>
                </a:lnTo>
                <a:lnTo>
                  <a:pt x="1054227" y="263905"/>
                </a:lnTo>
                <a:lnTo>
                  <a:pt x="1013587" y="242442"/>
                </a:lnTo>
                <a:lnTo>
                  <a:pt x="972312" y="221868"/>
                </a:lnTo>
                <a:lnTo>
                  <a:pt x="930528" y="202056"/>
                </a:lnTo>
                <a:lnTo>
                  <a:pt x="888238" y="183006"/>
                </a:lnTo>
                <a:lnTo>
                  <a:pt x="845438" y="164973"/>
                </a:lnTo>
                <a:lnTo>
                  <a:pt x="802131" y="147700"/>
                </a:lnTo>
                <a:lnTo>
                  <a:pt x="758316" y="131317"/>
                </a:lnTo>
                <a:lnTo>
                  <a:pt x="713993" y="115950"/>
                </a:lnTo>
                <a:lnTo>
                  <a:pt x="669163" y="101346"/>
                </a:lnTo>
                <a:lnTo>
                  <a:pt x="623951" y="87756"/>
                </a:lnTo>
                <a:lnTo>
                  <a:pt x="578230" y="75056"/>
                </a:lnTo>
                <a:lnTo>
                  <a:pt x="532129" y="63246"/>
                </a:lnTo>
                <a:lnTo>
                  <a:pt x="485648" y="52577"/>
                </a:lnTo>
                <a:lnTo>
                  <a:pt x="438657" y="42672"/>
                </a:lnTo>
                <a:lnTo>
                  <a:pt x="391287" y="33909"/>
                </a:lnTo>
                <a:lnTo>
                  <a:pt x="343535" y="26035"/>
                </a:lnTo>
                <a:lnTo>
                  <a:pt x="295528" y="19176"/>
                </a:lnTo>
                <a:lnTo>
                  <a:pt x="247014" y="13335"/>
                </a:lnTo>
                <a:lnTo>
                  <a:pt x="198247" y="8636"/>
                </a:lnTo>
                <a:lnTo>
                  <a:pt x="149225" y="4825"/>
                </a:lnTo>
                <a:lnTo>
                  <a:pt x="99694" y="2159"/>
                </a:lnTo>
                <a:lnTo>
                  <a:pt x="50037" y="508"/>
                </a:lnTo>
                <a:lnTo>
                  <a:pt x="0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38471" y="1658873"/>
            <a:ext cx="2089150" cy="2956560"/>
          </a:xfrm>
          <a:custGeom>
            <a:avLst/>
            <a:gdLst/>
            <a:ahLst/>
            <a:cxnLst/>
            <a:rect l="l" t="t" r="r" b="b"/>
            <a:pathLst>
              <a:path w="2089150" h="2956560">
                <a:moveTo>
                  <a:pt x="0" y="0"/>
                </a:moveTo>
                <a:lnTo>
                  <a:pt x="50037" y="508"/>
                </a:lnTo>
                <a:lnTo>
                  <a:pt x="99694" y="2159"/>
                </a:lnTo>
                <a:lnTo>
                  <a:pt x="149225" y="4825"/>
                </a:lnTo>
                <a:lnTo>
                  <a:pt x="198247" y="8636"/>
                </a:lnTo>
                <a:lnTo>
                  <a:pt x="247014" y="13335"/>
                </a:lnTo>
                <a:lnTo>
                  <a:pt x="295528" y="19176"/>
                </a:lnTo>
                <a:lnTo>
                  <a:pt x="343535" y="26035"/>
                </a:lnTo>
                <a:lnTo>
                  <a:pt x="391287" y="33909"/>
                </a:lnTo>
                <a:lnTo>
                  <a:pt x="438657" y="42672"/>
                </a:lnTo>
                <a:lnTo>
                  <a:pt x="485648" y="52577"/>
                </a:lnTo>
                <a:lnTo>
                  <a:pt x="532129" y="63246"/>
                </a:lnTo>
                <a:lnTo>
                  <a:pt x="578230" y="75056"/>
                </a:lnTo>
                <a:lnTo>
                  <a:pt x="623951" y="87756"/>
                </a:lnTo>
                <a:lnTo>
                  <a:pt x="669163" y="101346"/>
                </a:lnTo>
                <a:lnTo>
                  <a:pt x="713993" y="115950"/>
                </a:lnTo>
                <a:lnTo>
                  <a:pt x="758316" y="131317"/>
                </a:lnTo>
                <a:lnTo>
                  <a:pt x="802131" y="147700"/>
                </a:lnTo>
                <a:lnTo>
                  <a:pt x="845438" y="164973"/>
                </a:lnTo>
                <a:lnTo>
                  <a:pt x="888238" y="183006"/>
                </a:lnTo>
                <a:lnTo>
                  <a:pt x="930528" y="202056"/>
                </a:lnTo>
                <a:lnTo>
                  <a:pt x="972312" y="221868"/>
                </a:lnTo>
                <a:lnTo>
                  <a:pt x="1013587" y="242442"/>
                </a:lnTo>
                <a:lnTo>
                  <a:pt x="1054227" y="263905"/>
                </a:lnTo>
                <a:lnTo>
                  <a:pt x="1094231" y="286258"/>
                </a:lnTo>
                <a:lnTo>
                  <a:pt x="1133728" y="309245"/>
                </a:lnTo>
                <a:lnTo>
                  <a:pt x="1172590" y="333121"/>
                </a:lnTo>
                <a:lnTo>
                  <a:pt x="1210817" y="357886"/>
                </a:lnTo>
                <a:lnTo>
                  <a:pt x="1248537" y="383286"/>
                </a:lnTo>
                <a:lnTo>
                  <a:pt x="1285493" y="409448"/>
                </a:lnTo>
                <a:lnTo>
                  <a:pt x="1321815" y="436372"/>
                </a:lnTo>
                <a:lnTo>
                  <a:pt x="1357502" y="463930"/>
                </a:lnTo>
                <a:lnTo>
                  <a:pt x="1392554" y="492251"/>
                </a:lnTo>
                <a:lnTo>
                  <a:pt x="1426844" y="521335"/>
                </a:lnTo>
                <a:lnTo>
                  <a:pt x="1460373" y="551052"/>
                </a:lnTo>
                <a:lnTo>
                  <a:pt x="1493265" y="581533"/>
                </a:lnTo>
                <a:lnTo>
                  <a:pt x="1525397" y="612648"/>
                </a:lnTo>
                <a:lnTo>
                  <a:pt x="1556765" y="644398"/>
                </a:lnTo>
                <a:lnTo>
                  <a:pt x="1587373" y="676655"/>
                </a:lnTo>
                <a:lnTo>
                  <a:pt x="1617217" y="709676"/>
                </a:lnTo>
                <a:lnTo>
                  <a:pt x="1646301" y="743330"/>
                </a:lnTo>
                <a:lnTo>
                  <a:pt x="1674622" y="777621"/>
                </a:lnTo>
                <a:lnTo>
                  <a:pt x="1702053" y="812418"/>
                </a:lnTo>
                <a:lnTo>
                  <a:pt x="1728724" y="847851"/>
                </a:lnTo>
                <a:lnTo>
                  <a:pt x="1754504" y="883792"/>
                </a:lnTo>
                <a:lnTo>
                  <a:pt x="1779397" y="920368"/>
                </a:lnTo>
                <a:lnTo>
                  <a:pt x="1803527" y="957452"/>
                </a:lnTo>
                <a:lnTo>
                  <a:pt x="1826640" y="995045"/>
                </a:lnTo>
                <a:lnTo>
                  <a:pt x="1848992" y="1033272"/>
                </a:lnTo>
                <a:lnTo>
                  <a:pt x="1870455" y="1071879"/>
                </a:lnTo>
                <a:lnTo>
                  <a:pt x="1890902" y="1110996"/>
                </a:lnTo>
                <a:lnTo>
                  <a:pt x="1910461" y="1150620"/>
                </a:lnTo>
                <a:lnTo>
                  <a:pt x="1929129" y="1190752"/>
                </a:lnTo>
                <a:lnTo>
                  <a:pt x="1946782" y="1231391"/>
                </a:lnTo>
                <a:lnTo>
                  <a:pt x="1963419" y="1272413"/>
                </a:lnTo>
                <a:lnTo>
                  <a:pt x="1979168" y="1313814"/>
                </a:lnTo>
                <a:lnTo>
                  <a:pt x="1993900" y="1355725"/>
                </a:lnTo>
                <a:lnTo>
                  <a:pt x="2007616" y="1398015"/>
                </a:lnTo>
                <a:lnTo>
                  <a:pt x="2020188" y="1440688"/>
                </a:lnTo>
                <a:lnTo>
                  <a:pt x="2031873" y="1483740"/>
                </a:lnTo>
                <a:lnTo>
                  <a:pt x="2042541" y="1527175"/>
                </a:lnTo>
                <a:lnTo>
                  <a:pt x="2052066" y="1570989"/>
                </a:lnTo>
                <a:lnTo>
                  <a:pt x="2060575" y="1615186"/>
                </a:lnTo>
                <a:lnTo>
                  <a:pt x="2067941" y="1659636"/>
                </a:lnTo>
                <a:lnTo>
                  <a:pt x="2074163" y="1704466"/>
                </a:lnTo>
                <a:lnTo>
                  <a:pt x="2079371" y="1749678"/>
                </a:lnTo>
                <a:lnTo>
                  <a:pt x="2083434" y="1795145"/>
                </a:lnTo>
                <a:lnTo>
                  <a:pt x="2086355" y="1840864"/>
                </a:lnTo>
                <a:lnTo>
                  <a:pt x="2088006" y="1886839"/>
                </a:lnTo>
                <a:lnTo>
                  <a:pt x="2088642" y="1933193"/>
                </a:lnTo>
                <a:lnTo>
                  <a:pt x="2088006" y="1982470"/>
                </a:lnTo>
                <a:lnTo>
                  <a:pt x="2085975" y="2031619"/>
                </a:lnTo>
                <a:lnTo>
                  <a:pt x="2082546" y="2080640"/>
                </a:lnTo>
                <a:lnTo>
                  <a:pt x="2077847" y="2129536"/>
                </a:lnTo>
                <a:lnTo>
                  <a:pt x="2071751" y="2178177"/>
                </a:lnTo>
                <a:lnTo>
                  <a:pt x="2064384" y="2226691"/>
                </a:lnTo>
                <a:lnTo>
                  <a:pt x="2055749" y="2274951"/>
                </a:lnTo>
                <a:lnTo>
                  <a:pt x="2045716" y="2322957"/>
                </a:lnTo>
                <a:lnTo>
                  <a:pt x="2034412" y="2370709"/>
                </a:lnTo>
                <a:lnTo>
                  <a:pt x="2021839" y="2418207"/>
                </a:lnTo>
                <a:lnTo>
                  <a:pt x="2007997" y="2465324"/>
                </a:lnTo>
                <a:lnTo>
                  <a:pt x="1992756" y="2512060"/>
                </a:lnTo>
                <a:lnTo>
                  <a:pt x="1976374" y="2558542"/>
                </a:lnTo>
                <a:lnTo>
                  <a:pt x="1958720" y="2604643"/>
                </a:lnTo>
                <a:lnTo>
                  <a:pt x="1939670" y="2650236"/>
                </a:lnTo>
                <a:lnTo>
                  <a:pt x="1919477" y="2695448"/>
                </a:lnTo>
                <a:lnTo>
                  <a:pt x="1898014" y="2740152"/>
                </a:lnTo>
                <a:lnTo>
                  <a:pt x="1875281" y="2784475"/>
                </a:lnTo>
                <a:lnTo>
                  <a:pt x="1851278" y="2828163"/>
                </a:lnTo>
                <a:lnTo>
                  <a:pt x="1826132" y="2871470"/>
                </a:lnTo>
                <a:lnTo>
                  <a:pt x="1799716" y="2914142"/>
                </a:lnTo>
                <a:lnTo>
                  <a:pt x="1772157" y="2956306"/>
                </a:lnTo>
                <a:lnTo>
                  <a:pt x="0" y="1933193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61865" y="2456434"/>
            <a:ext cx="1371600" cy="10572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065" marR="5080" indent="-19050" algn="ctr">
              <a:lnSpc>
                <a:spcPct val="92000"/>
              </a:lnSpc>
              <a:spcBef>
                <a:spcPts val="270"/>
              </a:spcBef>
            </a:pPr>
            <a:r>
              <a:rPr sz="1800" spc="-70" dirty="0">
                <a:solidFill>
                  <a:srgbClr val="FFFFFF"/>
                </a:solidFill>
                <a:latin typeface="Trebuchet MS"/>
                <a:cs typeface="Trebuchet MS"/>
              </a:rPr>
              <a:t>Relation 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Client </a:t>
            </a:r>
            <a:r>
              <a:rPr sz="1800" spc="-70" dirty="0">
                <a:solidFill>
                  <a:srgbClr val="FFFFFF"/>
                </a:solidFill>
                <a:latin typeface="Trebuchet MS"/>
                <a:cs typeface="Trebuchet MS"/>
              </a:rPr>
              <a:t>et  </a:t>
            </a:r>
            <a:r>
              <a:rPr sz="1800" spc="-7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800" spc="-7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800" spc="5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800" spc="-16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800" spc="-229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800" spc="-16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800" spc="2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800" spc="95" dirty="0">
                <a:solidFill>
                  <a:srgbClr val="FFFFFF"/>
                </a:solidFill>
                <a:latin typeface="Trebuchet MS"/>
                <a:cs typeface="Trebuchet MS"/>
              </a:rPr>
              <a:t>N  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VENTE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55316" y="3707129"/>
            <a:ext cx="3365500" cy="1943735"/>
          </a:xfrm>
          <a:custGeom>
            <a:avLst/>
            <a:gdLst/>
            <a:ahLst/>
            <a:cxnLst/>
            <a:rect l="l" t="t" r="r" b="b"/>
            <a:pathLst>
              <a:path w="3365500" h="1943735">
                <a:moveTo>
                  <a:pt x="1682749" y="0"/>
                </a:moveTo>
                <a:lnTo>
                  <a:pt x="0" y="971550"/>
                </a:lnTo>
                <a:lnTo>
                  <a:pt x="26161" y="1015492"/>
                </a:lnTo>
                <a:lnTo>
                  <a:pt x="53339" y="1058672"/>
                </a:lnTo>
                <a:lnTo>
                  <a:pt x="81660" y="1100963"/>
                </a:lnTo>
                <a:lnTo>
                  <a:pt x="111125" y="1142619"/>
                </a:lnTo>
                <a:lnTo>
                  <a:pt x="141477" y="1183259"/>
                </a:lnTo>
                <a:lnTo>
                  <a:pt x="172973" y="1223264"/>
                </a:lnTo>
                <a:lnTo>
                  <a:pt x="205485" y="1262253"/>
                </a:lnTo>
                <a:lnTo>
                  <a:pt x="238886" y="1300353"/>
                </a:lnTo>
                <a:lnTo>
                  <a:pt x="273431" y="1337691"/>
                </a:lnTo>
                <a:lnTo>
                  <a:pt x="308736" y="1374013"/>
                </a:lnTo>
                <a:lnTo>
                  <a:pt x="345058" y="1409319"/>
                </a:lnTo>
                <a:lnTo>
                  <a:pt x="382396" y="1443863"/>
                </a:lnTo>
                <a:lnTo>
                  <a:pt x="420496" y="1477264"/>
                </a:lnTo>
                <a:lnTo>
                  <a:pt x="459485" y="1509776"/>
                </a:lnTo>
                <a:lnTo>
                  <a:pt x="499490" y="1541272"/>
                </a:lnTo>
                <a:lnTo>
                  <a:pt x="540131" y="1571625"/>
                </a:lnTo>
                <a:lnTo>
                  <a:pt x="581786" y="1601089"/>
                </a:lnTo>
                <a:lnTo>
                  <a:pt x="624078" y="1629410"/>
                </a:lnTo>
                <a:lnTo>
                  <a:pt x="667257" y="1656588"/>
                </a:lnTo>
                <a:lnTo>
                  <a:pt x="711199" y="1682750"/>
                </a:lnTo>
                <a:lnTo>
                  <a:pt x="753618" y="1706499"/>
                </a:lnTo>
                <a:lnTo>
                  <a:pt x="796417" y="1729232"/>
                </a:lnTo>
                <a:lnTo>
                  <a:pt x="839469" y="1750695"/>
                </a:lnTo>
                <a:lnTo>
                  <a:pt x="882776" y="1770888"/>
                </a:lnTo>
                <a:lnTo>
                  <a:pt x="926464" y="1790065"/>
                </a:lnTo>
                <a:lnTo>
                  <a:pt x="970407" y="1808099"/>
                </a:lnTo>
                <a:lnTo>
                  <a:pt x="1014603" y="1824863"/>
                </a:lnTo>
                <a:lnTo>
                  <a:pt x="1058925" y="1840611"/>
                </a:lnTo>
                <a:lnTo>
                  <a:pt x="1103503" y="1855216"/>
                </a:lnTo>
                <a:lnTo>
                  <a:pt x="1148333" y="1868678"/>
                </a:lnTo>
                <a:lnTo>
                  <a:pt x="1193292" y="1880920"/>
                </a:lnTo>
                <a:lnTo>
                  <a:pt x="1238376" y="1892109"/>
                </a:lnTo>
                <a:lnTo>
                  <a:pt x="1283588" y="1902180"/>
                </a:lnTo>
                <a:lnTo>
                  <a:pt x="1328928" y="1911134"/>
                </a:lnTo>
                <a:lnTo>
                  <a:pt x="1374267" y="1918982"/>
                </a:lnTo>
                <a:lnTo>
                  <a:pt x="1419859" y="1925726"/>
                </a:lnTo>
                <a:lnTo>
                  <a:pt x="1465325" y="1931377"/>
                </a:lnTo>
                <a:lnTo>
                  <a:pt x="1510919" y="1935949"/>
                </a:lnTo>
                <a:lnTo>
                  <a:pt x="1556511" y="1939417"/>
                </a:lnTo>
                <a:lnTo>
                  <a:pt x="1602105" y="1941817"/>
                </a:lnTo>
                <a:lnTo>
                  <a:pt x="1647697" y="1943125"/>
                </a:lnTo>
                <a:lnTo>
                  <a:pt x="1693163" y="1943379"/>
                </a:lnTo>
                <a:lnTo>
                  <a:pt x="1738630" y="1942566"/>
                </a:lnTo>
                <a:lnTo>
                  <a:pt x="1783969" y="1940687"/>
                </a:lnTo>
                <a:lnTo>
                  <a:pt x="1829308" y="1937753"/>
                </a:lnTo>
                <a:lnTo>
                  <a:pt x="1874393" y="1933765"/>
                </a:lnTo>
                <a:lnTo>
                  <a:pt x="1919478" y="1928736"/>
                </a:lnTo>
                <a:lnTo>
                  <a:pt x="1964308" y="1922665"/>
                </a:lnTo>
                <a:lnTo>
                  <a:pt x="2009012" y="1915553"/>
                </a:lnTo>
                <a:lnTo>
                  <a:pt x="2053462" y="1907425"/>
                </a:lnTo>
                <a:lnTo>
                  <a:pt x="2097785" y="1898269"/>
                </a:lnTo>
                <a:lnTo>
                  <a:pt x="2141855" y="1888083"/>
                </a:lnTo>
                <a:lnTo>
                  <a:pt x="2185670" y="1876933"/>
                </a:lnTo>
                <a:lnTo>
                  <a:pt x="2229231" y="1864741"/>
                </a:lnTo>
                <a:lnTo>
                  <a:pt x="2272410" y="1851533"/>
                </a:lnTo>
                <a:lnTo>
                  <a:pt x="2315336" y="1837309"/>
                </a:lnTo>
                <a:lnTo>
                  <a:pt x="2358009" y="1822069"/>
                </a:lnTo>
                <a:lnTo>
                  <a:pt x="2400172" y="1805813"/>
                </a:lnTo>
                <a:lnTo>
                  <a:pt x="2442083" y="1788668"/>
                </a:lnTo>
                <a:lnTo>
                  <a:pt x="2483611" y="1770507"/>
                </a:lnTo>
                <a:lnTo>
                  <a:pt x="2524760" y="1751457"/>
                </a:lnTo>
                <a:lnTo>
                  <a:pt x="2565399" y="1731264"/>
                </a:lnTo>
                <a:lnTo>
                  <a:pt x="2605659" y="1710309"/>
                </a:lnTo>
                <a:lnTo>
                  <a:pt x="2645410" y="1688211"/>
                </a:lnTo>
                <a:lnTo>
                  <a:pt x="2684653" y="1665224"/>
                </a:lnTo>
                <a:lnTo>
                  <a:pt x="2723514" y="1641348"/>
                </a:lnTo>
                <a:lnTo>
                  <a:pt x="2761742" y="1616456"/>
                </a:lnTo>
                <a:lnTo>
                  <a:pt x="2799460" y="1590675"/>
                </a:lnTo>
                <a:lnTo>
                  <a:pt x="2836672" y="1563878"/>
                </a:lnTo>
                <a:lnTo>
                  <a:pt x="2873374" y="1536319"/>
                </a:lnTo>
                <a:lnTo>
                  <a:pt x="2909316" y="1507617"/>
                </a:lnTo>
                <a:lnTo>
                  <a:pt x="2944748" y="1478153"/>
                </a:lnTo>
                <a:lnTo>
                  <a:pt x="2979547" y="1447800"/>
                </a:lnTo>
                <a:lnTo>
                  <a:pt x="3013710" y="1416431"/>
                </a:lnTo>
                <a:lnTo>
                  <a:pt x="3047110" y="1384173"/>
                </a:lnTo>
                <a:lnTo>
                  <a:pt x="3079876" y="1351026"/>
                </a:lnTo>
                <a:lnTo>
                  <a:pt x="3111881" y="1316990"/>
                </a:lnTo>
                <a:lnTo>
                  <a:pt x="3143249" y="1282192"/>
                </a:lnTo>
                <a:lnTo>
                  <a:pt x="3173857" y="1246378"/>
                </a:lnTo>
                <a:lnTo>
                  <a:pt x="3203701" y="1209675"/>
                </a:lnTo>
                <a:lnTo>
                  <a:pt x="3232785" y="1172083"/>
                </a:lnTo>
                <a:lnTo>
                  <a:pt x="3260979" y="1133729"/>
                </a:lnTo>
                <a:lnTo>
                  <a:pt x="3288410" y="1094486"/>
                </a:lnTo>
                <a:lnTo>
                  <a:pt x="3314954" y="1054354"/>
                </a:lnTo>
                <a:lnTo>
                  <a:pt x="3340607" y="1013333"/>
                </a:lnTo>
                <a:lnTo>
                  <a:pt x="3365500" y="971550"/>
                </a:lnTo>
                <a:lnTo>
                  <a:pt x="1682749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55316" y="3707129"/>
            <a:ext cx="3365500" cy="1943735"/>
          </a:xfrm>
          <a:custGeom>
            <a:avLst/>
            <a:gdLst/>
            <a:ahLst/>
            <a:cxnLst/>
            <a:rect l="l" t="t" r="r" b="b"/>
            <a:pathLst>
              <a:path w="3365500" h="1943735">
                <a:moveTo>
                  <a:pt x="3365500" y="971550"/>
                </a:moveTo>
                <a:lnTo>
                  <a:pt x="3340607" y="1013333"/>
                </a:lnTo>
                <a:lnTo>
                  <a:pt x="3314954" y="1054354"/>
                </a:lnTo>
                <a:lnTo>
                  <a:pt x="3288410" y="1094486"/>
                </a:lnTo>
                <a:lnTo>
                  <a:pt x="3260979" y="1133729"/>
                </a:lnTo>
                <a:lnTo>
                  <a:pt x="3232785" y="1172083"/>
                </a:lnTo>
                <a:lnTo>
                  <a:pt x="3203701" y="1209675"/>
                </a:lnTo>
                <a:lnTo>
                  <a:pt x="3173857" y="1246378"/>
                </a:lnTo>
                <a:lnTo>
                  <a:pt x="3143249" y="1282192"/>
                </a:lnTo>
                <a:lnTo>
                  <a:pt x="3111881" y="1316990"/>
                </a:lnTo>
                <a:lnTo>
                  <a:pt x="3079876" y="1351026"/>
                </a:lnTo>
                <a:lnTo>
                  <a:pt x="3047110" y="1384173"/>
                </a:lnTo>
                <a:lnTo>
                  <a:pt x="3013710" y="1416431"/>
                </a:lnTo>
                <a:lnTo>
                  <a:pt x="2979547" y="1447800"/>
                </a:lnTo>
                <a:lnTo>
                  <a:pt x="2944748" y="1478153"/>
                </a:lnTo>
                <a:lnTo>
                  <a:pt x="2909316" y="1507617"/>
                </a:lnTo>
                <a:lnTo>
                  <a:pt x="2873374" y="1536319"/>
                </a:lnTo>
                <a:lnTo>
                  <a:pt x="2836672" y="1563878"/>
                </a:lnTo>
                <a:lnTo>
                  <a:pt x="2799460" y="1590675"/>
                </a:lnTo>
                <a:lnTo>
                  <a:pt x="2761742" y="1616456"/>
                </a:lnTo>
                <a:lnTo>
                  <a:pt x="2723514" y="1641348"/>
                </a:lnTo>
                <a:lnTo>
                  <a:pt x="2684653" y="1665224"/>
                </a:lnTo>
                <a:lnTo>
                  <a:pt x="2645410" y="1688211"/>
                </a:lnTo>
                <a:lnTo>
                  <a:pt x="2605659" y="1710309"/>
                </a:lnTo>
                <a:lnTo>
                  <a:pt x="2565399" y="1731264"/>
                </a:lnTo>
                <a:lnTo>
                  <a:pt x="2524760" y="1751457"/>
                </a:lnTo>
                <a:lnTo>
                  <a:pt x="2483611" y="1770507"/>
                </a:lnTo>
                <a:lnTo>
                  <a:pt x="2442083" y="1788668"/>
                </a:lnTo>
                <a:lnTo>
                  <a:pt x="2400172" y="1805813"/>
                </a:lnTo>
                <a:lnTo>
                  <a:pt x="2358009" y="1822069"/>
                </a:lnTo>
                <a:lnTo>
                  <a:pt x="2315336" y="1837309"/>
                </a:lnTo>
                <a:lnTo>
                  <a:pt x="2272410" y="1851533"/>
                </a:lnTo>
                <a:lnTo>
                  <a:pt x="2229231" y="1864741"/>
                </a:lnTo>
                <a:lnTo>
                  <a:pt x="2185670" y="1876933"/>
                </a:lnTo>
                <a:lnTo>
                  <a:pt x="2141855" y="1888083"/>
                </a:lnTo>
                <a:lnTo>
                  <a:pt x="2097785" y="1898269"/>
                </a:lnTo>
                <a:lnTo>
                  <a:pt x="2053462" y="1907425"/>
                </a:lnTo>
                <a:lnTo>
                  <a:pt x="2009012" y="1915553"/>
                </a:lnTo>
                <a:lnTo>
                  <a:pt x="1964308" y="1922665"/>
                </a:lnTo>
                <a:lnTo>
                  <a:pt x="1919478" y="1928736"/>
                </a:lnTo>
                <a:lnTo>
                  <a:pt x="1874393" y="1933765"/>
                </a:lnTo>
                <a:lnTo>
                  <a:pt x="1829308" y="1937753"/>
                </a:lnTo>
                <a:lnTo>
                  <a:pt x="1783969" y="1940687"/>
                </a:lnTo>
                <a:lnTo>
                  <a:pt x="1738630" y="1942566"/>
                </a:lnTo>
                <a:lnTo>
                  <a:pt x="1693163" y="1943379"/>
                </a:lnTo>
                <a:lnTo>
                  <a:pt x="1647697" y="1943125"/>
                </a:lnTo>
                <a:lnTo>
                  <a:pt x="1602105" y="1941817"/>
                </a:lnTo>
                <a:lnTo>
                  <a:pt x="1556511" y="1939417"/>
                </a:lnTo>
                <a:lnTo>
                  <a:pt x="1510919" y="1935949"/>
                </a:lnTo>
                <a:lnTo>
                  <a:pt x="1465325" y="1931377"/>
                </a:lnTo>
                <a:lnTo>
                  <a:pt x="1419859" y="1925726"/>
                </a:lnTo>
                <a:lnTo>
                  <a:pt x="1374267" y="1918982"/>
                </a:lnTo>
                <a:lnTo>
                  <a:pt x="1328928" y="1911134"/>
                </a:lnTo>
                <a:lnTo>
                  <a:pt x="1283588" y="1902180"/>
                </a:lnTo>
                <a:lnTo>
                  <a:pt x="1238376" y="1892109"/>
                </a:lnTo>
                <a:lnTo>
                  <a:pt x="1193292" y="1880920"/>
                </a:lnTo>
                <a:lnTo>
                  <a:pt x="1148333" y="1868678"/>
                </a:lnTo>
                <a:lnTo>
                  <a:pt x="1103503" y="1855216"/>
                </a:lnTo>
                <a:lnTo>
                  <a:pt x="1058925" y="1840611"/>
                </a:lnTo>
                <a:lnTo>
                  <a:pt x="1014603" y="1824863"/>
                </a:lnTo>
                <a:lnTo>
                  <a:pt x="970407" y="1808099"/>
                </a:lnTo>
                <a:lnTo>
                  <a:pt x="926464" y="1790065"/>
                </a:lnTo>
                <a:lnTo>
                  <a:pt x="882776" y="1770888"/>
                </a:lnTo>
                <a:lnTo>
                  <a:pt x="839469" y="1750695"/>
                </a:lnTo>
                <a:lnTo>
                  <a:pt x="796417" y="1729232"/>
                </a:lnTo>
                <a:lnTo>
                  <a:pt x="753618" y="1706499"/>
                </a:lnTo>
                <a:lnTo>
                  <a:pt x="711199" y="1682750"/>
                </a:lnTo>
                <a:lnTo>
                  <a:pt x="667257" y="1656588"/>
                </a:lnTo>
                <a:lnTo>
                  <a:pt x="624078" y="1629410"/>
                </a:lnTo>
                <a:lnTo>
                  <a:pt x="581786" y="1601089"/>
                </a:lnTo>
                <a:lnTo>
                  <a:pt x="540131" y="1571625"/>
                </a:lnTo>
                <a:lnTo>
                  <a:pt x="499490" y="1541272"/>
                </a:lnTo>
                <a:lnTo>
                  <a:pt x="459485" y="1509776"/>
                </a:lnTo>
                <a:lnTo>
                  <a:pt x="420496" y="1477264"/>
                </a:lnTo>
                <a:lnTo>
                  <a:pt x="382396" y="1443863"/>
                </a:lnTo>
                <a:lnTo>
                  <a:pt x="345058" y="1409319"/>
                </a:lnTo>
                <a:lnTo>
                  <a:pt x="308736" y="1374013"/>
                </a:lnTo>
                <a:lnTo>
                  <a:pt x="273431" y="1337691"/>
                </a:lnTo>
                <a:lnTo>
                  <a:pt x="238886" y="1300353"/>
                </a:lnTo>
                <a:lnTo>
                  <a:pt x="205485" y="1262253"/>
                </a:lnTo>
                <a:lnTo>
                  <a:pt x="172973" y="1223264"/>
                </a:lnTo>
                <a:lnTo>
                  <a:pt x="141477" y="1183259"/>
                </a:lnTo>
                <a:lnTo>
                  <a:pt x="111125" y="1142619"/>
                </a:lnTo>
                <a:lnTo>
                  <a:pt x="81660" y="1100963"/>
                </a:lnTo>
                <a:lnTo>
                  <a:pt x="53339" y="1058672"/>
                </a:lnTo>
                <a:lnTo>
                  <a:pt x="26161" y="1015492"/>
                </a:lnTo>
                <a:lnTo>
                  <a:pt x="0" y="971550"/>
                </a:lnTo>
                <a:lnTo>
                  <a:pt x="1682749" y="0"/>
                </a:lnTo>
                <a:lnTo>
                  <a:pt x="3365500" y="97155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44646" y="4382516"/>
            <a:ext cx="1403350" cy="80073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065" marR="5080" algn="ctr">
              <a:lnSpc>
                <a:spcPct val="91200"/>
              </a:lnSpc>
              <a:spcBef>
                <a:spcPts val="290"/>
              </a:spcBef>
            </a:pPr>
            <a:r>
              <a:rPr sz="1800" spc="-70" dirty="0">
                <a:solidFill>
                  <a:srgbClr val="FFFFFF"/>
                </a:solidFill>
                <a:latin typeface="Trebuchet MS"/>
                <a:cs typeface="Trebuchet MS"/>
              </a:rPr>
              <a:t>Relation</a:t>
            </a:r>
            <a:r>
              <a:rPr sz="1800" spc="-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client 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à </a:t>
            </a: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distance 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et  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digitalisation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94711" y="1764029"/>
            <a:ext cx="1943735" cy="2914650"/>
          </a:xfrm>
          <a:custGeom>
            <a:avLst/>
            <a:gdLst/>
            <a:ahLst/>
            <a:cxnLst/>
            <a:rect l="l" t="t" r="r" b="b"/>
            <a:pathLst>
              <a:path w="1943735" h="2914650">
                <a:moveTo>
                  <a:pt x="1943353" y="0"/>
                </a:moveTo>
                <a:lnTo>
                  <a:pt x="1892173" y="635"/>
                </a:lnTo>
                <a:lnTo>
                  <a:pt x="1841246" y="2667"/>
                </a:lnTo>
                <a:lnTo>
                  <a:pt x="1790318" y="5969"/>
                </a:lnTo>
                <a:lnTo>
                  <a:pt x="1739646" y="10668"/>
                </a:lnTo>
                <a:lnTo>
                  <a:pt x="1689227" y="16637"/>
                </a:lnTo>
                <a:lnTo>
                  <a:pt x="1638935" y="24003"/>
                </a:lnTo>
                <a:lnTo>
                  <a:pt x="1588897" y="32639"/>
                </a:lnTo>
                <a:lnTo>
                  <a:pt x="1539113" y="42545"/>
                </a:lnTo>
                <a:lnTo>
                  <a:pt x="1489583" y="53721"/>
                </a:lnTo>
                <a:lnTo>
                  <a:pt x="1440434" y="66167"/>
                </a:lnTo>
                <a:lnTo>
                  <a:pt x="1391665" y="80010"/>
                </a:lnTo>
                <a:lnTo>
                  <a:pt x="1343152" y="94996"/>
                </a:lnTo>
                <a:lnTo>
                  <a:pt x="1295146" y="111379"/>
                </a:lnTo>
                <a:lnTo>
                  <a:pt x="1247521" y="128905"/>
                </a:lnTo>
                <a:lnTo>
                  <a:pt x="1200277" y="147700"/>
                </a:lnTo>
                <a:lnTo>
                  <a:pt x="1153540" y="167767"/>
                </a:lnTo>
                <a:lnTo>
                  <a:pt x="1107313" y="189103"/>
                </a:lnTo>
                <a:lnTo>
                  <a:pt x="1061592" y="211582"/>
                </a:lnTo>
                <a:lnTo>
                  <a:pt x="1016380" y="235331"/>
                </a:lnTo>
                <a:lnTo>
                  <a:pt x="971803" y="260350"/>
                </a:lnTo>
                <a:lnTo>
                  <a:pt x="930021" y="285242"/>
                </a:lnTo>
                <a:lnTo>
                  <a:pt x="889000" y="310896"/>
                </a:lnTo>
                <a:lnTo>
                  <a:pt x="848868" y="337439"/>
                </a:lnTo>
                <a:lnTo>
                  <a:pt x="809625" y="364871"/>
                </a:lnTo>
                <a:lnTo>
                  <a:pt x="771144" y="393065"/>
                </a:lnTo>
                <a:lnTo>
                  <a:pt x="733679" y="422148"/>
                </a:lnTo>
                <a:lnTo>
                  <a:pt x="696976" y="451993"/>
                </a:lnTo>
                <a:lnTo>
                  <a:pt x="661162" y="482600"/>
                </a:lnTo>
                <a:lnTo>
                  <a:pt x="626363" y="513969"/>
                </a:lnTo>
                <a:lnTo>
                  <a:pt x="592327" y="545973"/>
                </a:lnTo>
                <a:lnTo>
                  <a:pt x="559181" y="578739"/>
                </a:lnTo>
                <a:lnTo>
                  <a:pt x="526923" y="612140"/>
                </a:lnTo>
                <a:lnTo>
                  <a:pt x="495554" y="646303"/>
                </a:lnTo>
                <a:lnTo>
                  <a:pt x="465200" y="681101"/>
                </a:lnTo>
                <a:lnTo>
                  <a:pt x="435737" y="716534"/>
                </a:lnTo>
                <a:lnTo>
                  <a:pt x="407035" y="752475"/>
                </a:lnTo>
                <a:lnTo>
                  <a:pt x="379475" y="789178"/>
                </a:lnTo>
                <a:lnTo>
                  <a:pt x="352679" y="826262"/>
                </a:lnTo>
                <a:lnTo>
                  <a:pt x="326898" y="864108"/>
                </a:lnTo>
                <a:lnTo>
                  <a:pt x="302006" y="902335"/>
                </a:lnTo>
                <a:lnTo>
                  <a:pt x="278130" y="941197"/>
                </a:lnTo>
                <a:lnTo>
                  <a:pt x="255143" y="980440"/>
                </a:lnTo>
                <a:lnTo>
                  <a:pt x="233044" y="1020191"/>
                </a:lnTo>
                <a:lnTo>
                  <a:pt x="212089" y="1060450"/>
                </a:lnTo>
                <a:lnTo>
                  <a:pt x="191896" y="1101090"/>
                </a:lnTo>
                <a:lnTo>
                  <a:pt x="172846" y="1142238"/>
                </a:lnTo>
                <a:lnTo>
                  <a:pt x="154686" y="1183767"/>
                </a:lnTo>
                <a:lnTo>
                  <a:pt x="137540" y="1225677"/>
                </a:lnTo>
                <a:lnTo>
                  <a:pt x="121285" y="1267841"/>
                </a:lnTo>
                <a:lnTo>
                  <a:pt x="106044" y="1310513"/>
                </a:lnTo>
                <a:lnTo>
                  <a:pt x="91820" y="1353439"/>
                </a:lnTo>
                <a:lnTo>
                  <a:pt x="78612" y="1396619"/>
                </a:lnTo>
                <a:lnTo>
                  <a:pt x="66420" y="1440180"/>
                </a:lnTo>
                <a:lnTo>
                  <a:pt x="55244" y="1483995"/>
                </a:lnTo>
                <a:lnTo>
                  <a:pt x="45085" y="1528064"/>
                </a:lnTo>
                <a:lnTo>
                  <a:pt x="35940" y="1572387"/>
                </a:lnTo>
                <a:lnTo>
                  <a:pt x="27812" y="1616837"/>
                </a:lnTo>
                <a:lnTo>
                  <a:pt x="20700" y="1661541"/>
                </a:lnTo>
                <a:lnTo>
                  <a:pt x="14605" y="1706372"/>
                </a:lnTo>
                <a:lnTo>
                  <a:pt x="9651" y="1751457"/>
                </a:lnTo>
                <a:lnTo>
                  <a:pt x="5587" y="1796542"/>
                </a:lnTo>
                <a:lnTo>
                  <a:pt x="2667" y="1841881"/>
                </a:lnTo>
                <a:lnTo>
                  <a:pt x="762" y="1887220"/>
                </a:lnTo>
                <a:lnTo>
                  <a:pt x="0" y="1932686"/>
                </a:lnTo>
                <a:lnTo>
                  <a:pt x="254" y="1978152"/>
                </a:lnTo>
                <a:lnTo>
                  <a:pt x="1524" y="2023745"/>
                </a:lnTo>
                <a:lnTo>
                  <a:pt x="3937" y="2069338"/>
                </a:lnTo>
                <a:lnTo>
                  <a:pt x="7365" y="2114931"/>
                </a:lnTo>
                <a:lnTo>
                  <a:pt x="11937" y="2160524"/>
                </a:lnTo>
                <a:lnTo>
                  <a:pt x="17652" y="2205990"/>
                </a:lnTo>
                <a:lnTo>
                  <a:pt x="24383" y="2251583"/>
                </a:lnTo>
                <a:lnTo>
                  <a:pt x="32257" y="2296922"/>
                </a:lnTo>
                <a:lnTo>
                  <a:pt x="41148" y="2342261"/>
                </a:lnTo>
                <a:lnTo>
                  <a:pt x="51307" y="2387473"/>
                </a:lnTo>
                <a:lnTo>
                  <a:pt x="62483" y="2432558"/>
                </a:lnTo>
                <a:lnTo>
                  <a:pt x="74675" y="2477516"/>
                </a:lnTo>
                <a:lnTo>
                  <a:pt x="88137" y="2522347"/>
                </a:lnTo>
                <a:lnTo>
                  <a:pt x="102743" y="2566924"/>
                </a:lnTo>
                <a:lnTo>
                  <a:pt x="118490" y="2611247"/>
                </a:lnTo>
                <a:lnTo>
                  <a:pt x="135255" y="2655443"/>
                </a:lnTo>
                <a:lnTo>
                  <a:pt x="153288" y="2699385"/>
                </a:lnTo>
                <a:lnTo>
                  <a:pt x="172465" y="2743073"/>
                </a:lnTo>
                <a:lnTo>
                  <a:pt x="192658" y="2786380"/>
                </a:lnTo>
                <a:lnTo>
                  <a:pt x="214121" y="2829433"/>
                </a:lnTo>
                <a:lnTo>
                  <a:pt x="236855" y="2872232"/>
                </a:lnTo>
                <a:lnTo>
                  <a:pt x="260604" y="2914650"/>
                </a:lnTo>
                <a:lnTo>
                  <a:pt x="1943353" y="1943100"/>
                </a:lnTo>
                <a:lnTo>
                  <a:pt x="1943353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94711" y="1764029"/>
            <a:ext cx="1943735" cy="2914650"/>
          </a:xfrm>
          <a:custGeom>
            <a:avLst/>
            <a:gdLst/>
            <a:ahLst/>
            <a:cxnLst/>
            <a:rect l="l" t="t" r="r" b="b"/>
            <a:pathLst>
              <a:path w="1943735" h="2914650">
                <a:moveTo>
                  <a:pt x="260604" y="2914650"/>
                </a:moveTo>
                <a:lnTo>
                  <a:pt x="236855" y="2872232"/>
                </a:lnTo>
                <a:lnTo>
                  <a:pt x="214121" y="2829433"/>
                </a:lnTo>
                <a:lnTo>
                  <a:pt x="192658" y="2786380"/>
                </a:lnTo>
                <a:lnTo>
                  <a:pt x="172465" y="2743073"/>
                </a:lnTo>
                <a:lnTo>
                  <a:pt x="153288" y="2699385"/>
                </a:lnTo>
                <a:lnTo>
                  <a:pt x="135255" y="2655443"/>
                </a:lnTo>
                <a:lnTo>
                  <a:pt x="118490" y="2611247"/>
                </a:lnTo>
                <a:lnTo>
                  <a:pt x="102743" y="2566924"/>
                </a:lnTo>
                <a:lnTo>
                  <a:pt x="88137" y="2522347"/>
                </a:lnTo>
                <a:lnTo>
                  <a:pt x="74675" y="2477516"/>
                </a:lnTo>
                <a:lnTo>
                  <a:pt x="62483" y="2432558"/>
                </a:lnTo>
                <a:lnTo>
                  <a:pt x="51307" y="2387473"/>
                </a:lnTo>
                <a:lnTo>
                  <a:pt x="41148" y="2342261"/>
                </a:lnTo>
                <a:lnTo>
                  <a:pt x="32257" y="2296922"/>
                </a:lnTo>
                <a:lnTo>
                  <a:pt x="24383" y="2251583"/>
                </a:lnTo>
                <a:lnTo>
                  <a:pt x="17652" y="2205990"/>
                </a:lnTo>
                <a:lnTo>
                  <a:pt x="11937" y="2160524"/>
                </a:lnTo>
                <a:lnTo>
                  <a:pt x="7365" y="2114931"/>
                </a:lnTo>
                <a:lnTo>
                  <a:pt x="3937" y="2069338"/>
                </a:lnTo>
                <a:lnTo>
                  <a:pt x="1524" y="2023745"/>
                </a:lnTo>
                <a:lnTo>
                  <a:pt x="254" y="1978152"/>
                </a:lnTo>
                <a:lnTo>
                  <a:pt x="0" y="1932686"/>
                </a:lnTo>
                <a:lnTo>
                  <a:pt x="762" y="1887220"/>
                </a:lnTo>
                <a:lnTo>
                  <a:pt x="2667" y="1841881"/>
                </a:lnTo>
                <a:lnTo>
                  <a:pt x="5587" y="1796542"/>
                </a:lnTo>
                <a:lnTo>
                  <a:pt x="9651" y="1751457"/>
                </a:lnTo>
                <a:lnTo>
                  <a:pt x="14605" y="1706372"/>
                </a:lnTo>
                <a:lnTo>
                  <a:pt x="20700" y="1661541"/>
                </a:lnTo>
                <a:lnTo>
                  <a:pt x="27812" y="1616837"/>
                </a:lnTo>
                <a:lnTo>
                  <a:pt x="35940" y="1572387"/>
                </a:lnTo>
                <a:lnTo>
                  <a:pt x="45085" y="1528064"/>
                </a:lnTo>
                <a:lnTo>
                  <a:pt x="55244" y="1483995"/>
                </a:lnTo>
                <a:lnTo>
                  <a:pt x="66420" y="1440180"/>
                </a:lnTo>
                <a:lnTo>
                  <a:pt x="78612" y="1396619"/>
                </a:lnTo>
                <a:lnTo>
                  <a:pt x="91820" y="1353439"/>
                </a:lnTo>
                <a:lnTo>
                  <a:pt x="106044" y="1310513"/>
                </a:lnTo>
                <a:lnTo>
                  <a:pt x="121285" y="1267841"/>
                </a:lnTo>
                <a:lnTo>
                  <a:pt x="137540" y="1225677"/>
                </a:lnTo>
                <a:lnTo>
                  <a:pt x="154686" y="1183767"/>
                </a:lnTo>
                <a:lnTo>
                  <a:pt x="172846" y="1142238"/>
                </a:lnTo>
                <a:lnTo>
                  <a:pt x="191896" y="1101090"/>
                </a:lnTo>
                <a:lnTo>
                  <a:pt x="212089" y="1060450"/>
                </a:lnTo>
                <a:lnTo>
                  <a:pt x="233044" y="1020191"/>
                </a:lnTo>
                <a:lnTo>
                  <a:pt x="255143" y="980440"/>
                </a:lnTo>
                <a:lnTo>
                  <a:pt x="278130" y="941197"/>
                </a:lnTo>
                <a:lnTo>
                  <a:pt x="302006" y="902335"/>
                </a:lnTo>
                <a:lnTo>
                  <a:pt x="326898" y="864108"/>
                </a:lnTo>
                <a:lnTo>
                  <a:pt x="352679" y="826262"/>
                </a:lnTo>
                <a:lnTo>
                  <a:pt x="379475" y="789178"/>
                </a:lnTo>
                <a:lnTo>
                  <a:pt x="407035" y="752475"/>
                </a:lnTo>
                <a:lnTo>
                  <a:pt x="435737" y="716534"/>
                </a:lnTo>
                <a:lnTo>
                  <a:pt x="465200" y="681101"/>
                </a:lnTo>
                <a:lnTo>
                  <a:pt x="495554" y="646303"/>
                </a:lnTo>
                <a:lnTo>
                  <a:pt x="526923" y="612140"/>
                </a:lnTo>
                <a:lnTo>
                  <a:pt x="559181" y="578739"/>
                </a:lnTo>
                <a:lnTo>
                  <a:pt x="592327" y="545973"/>
                </a:lnTo>
                <a:lnTo>
                  <a:pt x="626363" y="513969"/>
                </a:lnTo>
                <a:lnTo>
                  <a:pt x="661162" y="482600"/>
                </a:lnTo>
                <a:lnTo>
                  <a:pt x="696976" y="451993"/>
                </a:lnTo>
                <a:lnTo>
                  <a:pt x="733679" y="422148"/>
                </a:lnTo>
                <a:lnTo>
                  <a:pt x="771144" y="393065"/>
                </a:lnTo>
                <a:lnTo>
                  <a:pt x="809625" y="364871"/>
                </a:lnTo>
                <a:lnTo>
                  <a:pt x="848868" y="337439"/>
                </a:lnTo>
                <a:lnTo>
                  <a:pt x="889000" y="310896"/>
                </a:lnTo>
                <a:lnTo>
                  <a:pt x="930021" y="285242"/>
                </a:lnTo>
                <a:lnTo>
                  <a:pt x="971803" y="260350"/>
                </a:lnTo>
                <a:lnTo>
                  <a:pt x="1016380" y="235331"/>
                </a:lnTo>
                <a:lnTo>
                  <a:pt x="1061592" y="211582"/>
                </a:lnTo>
                <a:lnTo>
                  <a:pt x="1107313" y="189103"/>
                </a:lnTo>
                <a:lnTo>
                  <a:pt x="1153540" y="167767"/>
                </a:lnTo>
                <a:lnTo>
                  <a:pt x="1200277" y="147700"/>
                </a:lnTo>
                <a:lnTo>
                  <a:pt x="1247521" y="128905"/>
                </a:lnTo>
                <a:lnTo>
                  <a:pt x="1295146" y="111379"/>
                </a:lnTo>
                <a:lnTo>
                  <a:pt x="1343152" y="94996"/>
                </a:lnTo>
                <a:lnTo>
                  <a:pt x="1391665" y="80010"/>
                </a:lnTo>
                <a:lnTo>
                  <a:pt x="1440434" y="66167"/>
                </a:lnTo>
                <a:lnTo>
                  <a:pt x="1489583" y="53721"/>
                </a:lnTo>
                <a:lnTo>
                  <a:pt x="1539113" y="42545"/>
                </a:lnTo>
                <a:lnTo>
                  <a:pt x="1588897" y="32639"/>
                </a:lnTo>
                <a:lnTo>
                  <a:pt x="1638935" y="24003"/>
                </a:lnTo>
                <a:lnTo>
                  <a:pt x="1689227" y="16637"/>
                </a:lnTo>
                <a:lnTo>
                  <a:pt x="1739646" y="10668"/>
                </a:lnTo>
                <a:lnTo>
                  <a:pt x="1790318" y="5969"/>
                </a:lnTo>
                <a:lnTo>
                  <a:pt x="1841246" y="2667"/>
                </a:lnTo>
                <a:lnTo>
                  <a:pt x="1892173" y="635"/>
                </a:lnTo>
                <a:lnTo>
                  <a:pt x="1943353" y="0"/>
                </a:lnTo>
                <a:lnTo>
                  <a:pt x="1943353" y="1943100"/>
                </a:lnTo>
                <a:lnTo>
                  <a:pt x="260604" y="291465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909951" y="2615565"/>
            <a:ext cx="1140460" cy="10572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065" marR="5080" indent="-5715" algn="ctr">
              <a:lnSpc>
                <a:spcPct val="92000"/>
              </a:lnSpc>
              <a:spcBef>
                <a:spcPts val="270"/>
              </a:spcBef>
            </a:pPr>
            <a:r>
              <a:rPr sz="1800" spc="-70" dirty="0">
                <a:solidFill>
                  <a:srgbClr val="FFFFFF"/>
                </a:solidFill>
                <a:latin typeface="Trebuchet MS"/>
                <a:cs typeface="Trebuchet MS"/>
              </a:rPr>
              <a:t>Relation  </a:t>
            </a: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client </a:t>
            </a:r>
            <a:r>
              <a:rPr sz="1800" spc="-70" dirty="0">
                <a:solidFill>
                  <a:srgbClr val="FFFFFF"/>
                </a:solidFill>
                <a:latin typeface="Trebuchet MS"/>
                <a:cs typeface="Trebuchet MS"/>
              </a:rPr>
              <a:t>et  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animation  </a:t>
            </a:r>
            <a:r>
              <a:rPr sz="1800" spc="4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800" spc="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réseaux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67868" y="1700783"/>
            <a:ext cx="2159508" cy="2159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55435" y="2060448"/>
            <a:ext cx="2724912" cy="1924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69463" y="4953000"/>
            <a:ext cx="2133600" cy="190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16623" y="170687"/>
            <a:ext cx="2627376" cy="13136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180" y="1249680"/>
            <a:ext cx="2573020" cy="4406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68779" y="1897379"/>
            <a:ext cx="86360" cy="86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160" y="1268730"/>
            <a:ext cx="2487295" cy="4320540"/>
          </a:xfrm>
          <a:custGeom>
            <a:avLst/>
            <a:gdLst/>
            <a:ahLst/>
            <a:cxnLst/>
            <a:rect l="l" t="t" r="r" b="b"/>
            <a:pathLst>
              <a:path w="2487295" h="4320540">
                <a:moveTo>
                  <a:pt x="2238082" y="0"/>
                </a:moveTo>
                <a:lnTo>
                  <a:pt x="248665" y="0"/>
                </a:lnTo>
                <a:lnTo>
                  <a:pt x="203967" y="4007"/>
                </a:lnTo>
                <a:lnTo>
                  <a:pt x="161897" y="15562"/>
                </a:lnTo>
                <a:lnTo>
                  <a:pt x="123158" y="33960"/>
                </a:lnTo>
                <a:lnTo>
                  <a:pt x="88452" y="58498"/>
                </a:lnTo>
                <a:lnTo>
                  <a:pt x="58482" y="88473"/>
                </a:lnTo>
                <a:lnTo>
                  <a:pt x="33949" y="123180"/>
                </a:lnTo>
                <a:lnTo>
                  <a:pt x="15556" y="161917"/>
                </a:lnTo>
                <a:lnTo>
                  <a:pt x="4006" y="203980"/>
                </a:lnTo>
                <a:lnTo>
                  <a:pt x="0" y="248666"/>
                </a:lnTo>
                <a:lnTo>
                  <a:pt x="0" y="4071874"/>
                </a:lnTo>
                <a:lnTo>
                  <a:pt x="4006" y="4116558"/>
                </a:lnTo>
                <a:lnTo>
                  <a:pt x="15556" y="4158619"/>
                </a:lnTo>
                <a:lnTo>
                  <a:pt x="33949" y="4197352"/>
                </a:lnTo>
                <a:lnTo>
                  <a:pt x="58482" y="4232056"/>
                </a:lnTo>
                <a:lnTo>
                  <a:pt x="88452" y="4262026"/>
                </a:lnTo>
                <a:lnTo>
                  <a:pt x="123158" y="4286560"/>
                </a:lnTo>
                <a:lnTo>
                  <a:pt x="161897" y="4304955"/>
                </a:lnTo>
                <a:lnTo>
                  <a:pt x="203967" y="4316507"/>
                </a:lnTo>
                <a:lnTo>
                  <a:pt x="248665" y="4320514"/>
                </a:lnTo>
                <a:lnTo>
                  <a:pt x="2238082" y="4320514"/>
                </a:lnTo>
                <a:lnTo>
                  <a:pt x="2282768" y="4316507"/>
                </a:lnTo>
                <a:lnTo>
                  <a:pt x="2324831" y="4304955"/>
                </a:lnTo>
                <a:lnTo>
                  <a:pt x="2363568" y="4286560"/>
                </a:lnTo>
                <a:lnTo>
                  <a:pt x="2398275" y="4262026"/>
                </a:lnTo>
                <a:lnTo>
                  <a:pt x="2428250" y="4232056"/>
                </a:lnTo>
                <a:lnTo>
                  <a:pt x="2452788" y="4197352"/>
                </a:lnTo>
                <a:lnTo>
                  <a:pt x="2471186" y="4158619"/>
                </a:lnTo>
                <a:lnTo>
                  <a:pt x="2482740" y="4116558"/>
                </a:lnTo>
                <a:lnTo>
                  <a:pt x="2486748" y="4071874"/>
                </a:lnTo>
                <a:lnTo>
                  <a:pt x="2486748" y="248666"/>
                </a:lnTo>
                <a:lnTo>
                  <a:pt x="2482740" y="203980"/>
                </a:lnTo>
                <a:lnTo>
                  <a:pt x="2471186" y="161917"/>
                </a:lnTo>
                <a:lnTo>
                  <a:pt x="2452788" y="123180"/>
                </a:lnTo>
                <a:lnTo>
                  <a:pt x="2428250" y="88473"/>
                </a:lnTo>
                <a:lnTo>
                  <a:pt x="2398275" y="58498"/>
                </a:lnTo>
                <a:lnTo>
                  <a:pt x="2363568" y="33960"/>
                </a:lnTo>
                <a:lnTo>
                  <a:pt x="2324831" y="15562"/>
                </a:lnTo>
                <a:lnTo>
                  <a:pt x="2282768" y="4007"/>
                </a:lnTo>
                <a:lnTo>
                  <a:pt x="2238082" y="0"/>
                </a:lnTo>
                <a:close/>
              </a:path>
            </a:pathLst>
          </a:custGeom>
          <a:solidFill>
            <a:srgbClr val="DCED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2140" y="1371600"/>
            <a:ext cx="2202180" cy="1010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2140" y="1277619"/>
            <a:ext cx="2247900" cy="11125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4735" y="1391919"/>
            <a:ext cx="2116023" cy="9231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3269" y="1334515"/>
            <a:ext cx="1898014" cy="998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sz="1600" b="1" spc="-40" dirty="0">
                <a:latin typeface="Georgia"/>
                <a:cs typeface="Georgia"/>
              </a:rPr>
              <a:t>Bloc </a:t>
            </a:r>
            <a:r>
              <a:rPr sz="1600" b="1" spc="95" dirty="0">
                <a:latin typeface="Georgia"/>
                <a:cs typeface="Georgia"/>
              </a:rPr>
              <a:t>1 </a:t>
            </a:r>
            <a:r>
              <a:rPr sz="1600" b="1" spc="-25" dirty="0">
                <a:latin typeface="Georgia"/>
                <a:cs typeface="Georgia"/>
              </a:rPr>
              <a:t>:</a:t>
            </a:r>
            <a:r>
              <a:rPr sz="1600" b="1" spc="-265" dirty="0">
                <a:latin typeface="Georgia"/>
                <a:cs typeface="Georgia"/>
              </a:rPr>
              <a:t> </a:t>
            </a:r>
            <a:r>
              <a:rPr sz="1600" b="1" spc="-65" dirty="0">
                <a:latin typeface="Georgia"/>
                <a:cs typeface="Georgia"/>
              </a:rPr>
              <a:t>RELATION</a:t>
            </a:r>
            <a:endParaRPr sz="1600">
              <a:latin typeface="Georgia"/>
              <a:cs typeface="Georgia"/>
            </a:endParaRPr>
          </a:p>
          <a:p>
            <a:pPr marL="383540">
              <a:lnSpc>
                <a:spcPts val="1810"/>
              </a:lnSpc>
            </a:pPr>
            <a:r>
              <a:rPr sz="1600" b="1" spc="-35" dirty="0">
                <a:latin typeface="Georgia"/>
                <a:cs typeface="Georgia"/>
              </a:rPr>
              <a:t>CLIENT</a:t>
            </a:r>
            <a:r>
              <a:rPr sz="1600" b="1" spc="-20" dirty="0">
                <a:latin typeface="Georgia"/>
                <a:cs typeface="Georgia"/>
              </a:rPr>
              <a:t> </a:t>
            </a:r>
            <a:r>
              <a:rPr sz="1600" b="1" spc="-55" dirty="0">
                <a:latin typeface="Georgia"/>
                <a:cs typeface="Georgia"/>
              </a:rPr>
              <a:t>ET</a:t>
            </a:r>
            <a:endParaRPr sz="1600">
              <a:latin typeface="Georgia"/>
              <a:cs typeface="Georgia"/>
            </a:endParaRPr>
          </a:p>
          <a:p>
            <a:pPr marL="131445" marR="76835" algn="ctr">
              <a:lnSpc>
                <a:spcPts val="1700"/>
              </a:lnSpc>
              <a:spcBef>
                <a:spcPts val="660"/>
              </a:spcBef>
            </a:pPr>
            <a:r>
              <a:rPr sz="1600" b="1" spc="-90" dirty="0">
                <a:latin typeface="Georgia"/>
                <a:cs typeface="Georgia"/>
              </a:rPr>
              <a:t>N</a:t>
            </a:r>
            <a:r>
              <a:rPr sz="1600" b="1" spc="-100" dirty="0">
                <a:latin typeface="Georgia"/>
                <a:cs typeface="Georgia"/>
              </a:rPr>
              <a:t>E</a:t>
            </a:r>
            <a:r>
              <a:rPr sz="1600" b="1" spc="60" dirty="0">
                <a:latin typeface="Georgia"/>
                <a:cs typeface="Georgia"/>
              </a:rPr>
              <a:t>G</a:t>
            </a:r>
            <a:r>
              <a:rPr sz="1600" b="1" spc="40" dirty="0">
                <a:latin typeface="Georgia"/>
                <a:cs typeface="Georgia"/>
              </a:rPr>
              <a:t>O</a:t>
            </a:r>
            <a:r>
              <a:rPr sz="1600" b="1" spc="90" dirty="0">
                <a:latin typeface="Georgia"/>
                <a:cs typeface="Georgia"/>
              </a:rPr>
              <a:t>C</a:t>
            </a:r>
            <a:r>
              <a:rPr sz="1600" b="1" spc="-50" dirty="0">
                <a:latin typeface="Georgia"/>
                <a:cs typeface="Georgia"/>
              </a:rPr>
              <a:t>I</a:t>
            </a:r>
            <a:r>
              <a:rPr sz="1600" b="1" spc="-120" dirty="0">
                <a:latin typeface="Georgia"/>
                <a:cs typeface="Georgia"/>
              </a:rPr>
              <a:t>A</a:t>
            </a:r>
            <a:r>
              <a:rPr sz="1600" b="1" spc="-30" dirty="0">
                <a:latin typeface="Georgia"/>
                <a:cs typeface="Georgia"/>
              </a:rPr>
              <a:t>TI</a:t>
            </a:r>
            <a:r>
              <a:rPr sz="1600" b="1" spc="40" dirty="0">
                <a:latin typeface="Georgia"/>
                <a:cs typeface="Georgia"/>
              </a:rPr>
              <a:t>O</a:t>
            </a:r>
            <a:r>
              <a:rPr sz="1600" b="1" spc="-90" dirty="0">
                <a:latin typeface="Georgia"/>
                <a:cs typeface="Georgia"/>
              </a:rPr>
              <a:t>N</a:t>
            </a:r>
            <a:r>
              <a:rPr sz="1600" b="1" spc="40" dirty="0">
                <a:latin typeface="Georgia"/>
                <a:cs typeface="Georgia"/>
              </a:rPr>
              <a:t>/  </a:t>
            </a:r>
            <a:r>
              <a:rPr sz="1600" b="1" spc="-80" dirty="0">
                <a:latin typeface="Georgia"/>
                <a:cs typeface="Georgia"/>
              </a:rPr>
              <a:t>VENTE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6759" y="4231640"/>
            <a:ext cx="2087879" cy="1092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4700" y="4157979"/>
            <a:ext cx="2082800" cy="1153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0346" y="4252214"/>
            <a:ext cx="2000986" cy="10045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26782" y="4151883"/>
            <a:ext cx="1728470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8000">
              <a:lnSpc>
                <a:spcPct val="127099"/>
              </a:lnSpc>
              <a:spcBef>
                <a:spcPts val="100"/>
              </a:spcBef>
            </a:pPr>
            <a:r>
              <a:rPr sz="1600" b="1" spc="-114" dirty="0">
                <a:latin typeface="Trebuchet MS"/>
                <a:cs typeface="Trebuchet MS"/>
              </a:rPr>
              <a:t>BLOC </a:t>
            </a:r>
            <a:r>
              <a:rPr sz="1600" b="1" spc="-130" dirty="0">
                <a:latin typeface="Trebuchet MS"/>
                <a:cs typeface="Trebuchet MS"/>
              </a:rPr>
              <a:t>3 </a:t>
            </a:r>
            <a:r>
              <a:rPr sz="1600" b="1" spc="-150" dirty="0">
                <a:latin typeface="Trebuchet MS"/>
                <a:cs typeface="Trebuchet MS"/>
              </a:rPr>
              <a:t>:  </a:t>
            </a:r>
            <a:r>
              <a:rPr sz="1600" b="1" spc="-110" dirty="0">
                <a:latin typeface="Trebuchet MS"/>
                <a:cs typeface="Trebuchet MS"/>
              </a:rPr>
              <a:t>RELATION </a:t>
            </a:r>
            <a:r>
              <a:rPr sz="1600" b="1" spc="-120" dirty="0">
                <a:latin typeface="Trebuchet MS"/>
                <a:cs typeface="Trebuchet MS"/>
              </a:rPr>
              <a:t>CLIENT</a:t>
            </a:r>
            <a:r>
              <a:rPr sz="1600" b="1" spc="-200" dirty="0">
                <a:latin typeface="Trebuchet MS"/>
                <a:cs typeface="Trebuchet MS"/>
              </a:rPr>
              <a:t> </a:t>
            </a:r>
            <a:r>
              <a:rPr sz="1600" b="1" spc="-160" dirty="0">
                <a:latin typeface="Trebuchet MS"/>
                <a:cs typeface="Trebuchet MS"/>
              </a:rPr>
              <a:t>ET</a:t>
            </a:r>
            <a:endParaRPr sz="1600">
              <a:latin typeface="Trebuchet MS"/>
              <a:cs typeface="Trebuchet MS"/>
            </a:endParaRPr>
          </a:p>
          <a:p>
            <a:pPr algn="ctr">
              <a:lnSpc>
                <a:spcPts val="1680"/>
              </a:lnSpc>
            </a:pPr>
            <a:r>
              <a:rPr sz="1600" b="1" spc="-40" dirty="0">
                <a:latin typeface="Trebuchet MS"/>
                <a:cs typeface="Trebuchet MS"/>
              </a:rPr>
              <a:t>ANIMATION</a:t>
            </a:r>
            <a:r>
              <a:rPr sz="1600" b="1" spc="-160" dirty="0">
                <a:latin typeface="Trebuchet MS"/>
                <a:cs typeface="Trebuchet MS"/>
              </a:rPr>
              <a:t> </a:t>
            </a:r>
            <a:r>
              <a:rPr sz="1600" b="1" spc="-85" dirty="0">
                <a:latin typeface="Trebuchet MS"/>
                <a:cs typeface="Trebuchet MS"/>
              </a:rPr>
              <a:t>DE</a:t>
            </a:r>
            <a:endParaRPr sz="1600">
              <a:latin typeface="Trebuchet MS"/>
              <a:cs typeface="Trebuchet MS"/>
            </a:endParaRPr>
          </a:p>
          <a:p>
            <a:pPr marL="480059">
              <a:lnSpc>
                <a:spcPts val="1839"/>
              </a:lnSpc>
            </a:pPr>
            <a:r>
              <a:rPr sz="1600" b="1" spc="-95" dirty="0">
                <a:latin typeface="Trebuchet MS"/>
                <a:cs typeface="Trebuchet MS"/>
              </a:rPr>
              <a:t>RESEAUX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5640" y="3048000"/>
            <a:ext cx="2075180" cy="7975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9140" y="2981960"/>
            <a:ext cx="2026920" cy="8432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8667" y="3067050"/>
            <a:ext cx="1989353" cy="7117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92175" y="3041015"/>
            <a:ext cx="1640839" cy="71628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indent="1905" algn="ctr">
              <a:lnSpc>
                <a:spcPts val="1760"/>
              </a:lnSpc>
              <a:spcBef>
                <a:spcPts val="290"/>
              </a:spcBef>
            </a:pPr>
            <a:r>
              <a:rPr sz="1600" b="1" spc="-85" dirty="0">
                <a:latin typeface="Trebuchet MS"/>
                <a:cs typeface="Trebuchet MS"/>
              </a:rPr>
              <a:t>Bloc </a:t>
            </a:r>
            <a:r>
              <a:rPr sz="1600" b="1" spc="-130" dirty="0">
                <a:latin typeface="Trebuchet MS"/>
                <a:cs typeface="Trebuchet MS"/>
              </a:rPr>
              <a:t>2 </a:t>
            </a:r>
            <a:r>
              <a:rPr sz="1600" b="1" spc="-150" dirty="0">
                <a:latin typeface="Trebuchet MS"/>
                <a:cs typeface="Trebuchet MS"/>
              </a:rPr>
              <a:t>: </a:t>
            </a:r>
            <a:r>
              <a:rPr sz="1600" b="1" spc="-110" dirty="0">
                <a:latin typeface="Trebuchet MS"/>
                <a:cs typeface="Trebuchet MS"/>
              </a:rPr>
              <a:t>RELATION  </a:t>
            </a:r>
            <a:r>
              <a:rPr sz="1600" b="1" spc="-120" dirty="0">
                <a:latin typeface="Trebuchet MS"/>
                <a:cs typeface="Trebuchet MS"/>
              </a:rPr>
              <a:t>CLIENT </a:t>
            </a:r>
            <a:r>
              <a:rPr sz="1600" b="1" spc="-45" dirty="0">
                <a:latin typeface="Trebuchet MS"/>
                <a:cs typeface="Trebuchet MS"/>
              </a:rPr>
              <a:t>A</a:t>
            </a:r>
            <a:r>
              <a:rPr sz="1600" b="1" spc="-204" dirty="0">
                <a:latin typeface="Trebuchet MS"/>
                <a:cs typeface="Trebuchet MS"/>
              </a:rPr>
              <a:t> </a:t>
            </a:r>
            <a:r>
              <a:rPr sz="1600" b="1" spc="-100" dirty="0">
                <a:latin typeface="Trebuchet MS"/>
                <a:cs typeface="Trebuchet MS"/>
              </a:rPr>
              <a:t>DISTANCE  </a:t>
            </a:r>
            <a:r>
              <a:rPr sz="1600" b="1" spc="-160" dirty="0">
                <a:latin typeface="Trebuchet MS"/>
                <a:cs typeface="Trebuchet MS"/>
              </a:rPr>
              <a:t>ET</a:t>
            </a:r>
            <a:r>
              <a:rPr sz="1600" b="1" spc="-165" dirty="0">
                <a:latin typeface="Trebuchet MS"/>
                <a:cs typeface="Trebuchet MS"/>
              </a:rPr>
              <a:t> </a:t>
            </a:r>
            <a:r>
              <a:rPr sz="1600" b="1" spc="-95" dirty="0">
                <a:latin typeface="Trebuchet MS"/>
                <a:cs typeface="Trebuchet MS"/>
              </a:rPr>
              <a:t>DIGITALISATION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47846" y="1268730"/>
            <a:ext cx="5452745" cy="1569720"/>
          </a:xfrm>
          <a:prstGeom prst="rect">
            <a:avLst/>
          </a:prstGeom>
          <a:ln w="19050">
            <a:solidFill>
              <a:srgbClr val="92D05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379095" marR="971550" indent="-287020">
              <a:lnSpc>
                <a:spcPct val="100000"/>
              </a:lnSpc>
              <a:spcBef>
                <a:spcPts val="305"/>
              </a:spcBef>
              <a:buFont typeface="Wingdings"/>
              <a:buChar char=""/>
              <a:tabLst>
                <a:tab pos="379730" algn="l"/>
              </a:tabLst>
            </a:pPr>
            <a:r>
              <a:rPr sz="1600" b="1" spc="-45" dirty="0">
                <a:latin typeface="Georgia"/>
                <a:cs typeface="Georgia"/>
              </a:rPr>
              <a:t>Développement </a:t>
            </a:r>
            <a:r>
              <a:rPr sz="1600" b="1" spc="-30" dirty="0">
                <a:latin typeface="Georgia"/>
                <a:cs typeface="Georgia"/>
              </a:rPr>
              <a:t>de </a:t>
            </a:r>
            <a:r>
              <a:rPr sz="1600" b="1" spc="-20" dirty="0">
                <a:latin typeface="Georgia"/>
                <a:cs typeface="Georgia"/>
              </a:rPr>
              <a:t>clientèle </a:t>
            </a:r>
            <a:r>
              <a:rPr sz="1600" b="1" spc="-65" dirty="0">
                <a:latin typeface="Georgia"/>
                <a:cs typeface="Georgia"/>
              </a:rPr>
              <a:t>(prospection  </a:t>
            </a:r>
            <a:r>
              <a:rPr sz="1600" b="1" spc="-50" dirty="0">
                <a:latin typeface="Georgia"/>
                <a:cs typeface="Georgia"/>
              </a:rPr>
              <a:t>physique)</a:t>
            </a:r>
            <a:endParaRPr sz="1600" b="1" dirty="0">
              <a:latin typeface="Georgia"/>
              <a:cs typeface="Georgia"/>
            </a:endParaRPr>
          </a:p>
          <a:p>
            <a:pPr marL="379095" indent="-287020">
              <a:lnSpc>
                <a:spcPct val="100000"/>
              </a:lnSpc>
              <a:buFont typeface="Wingdings"/>
              <a:buChar char=""/>
              <a:tabLst>
                <a:tab pos="379730" algn="l"/>
              </a:tabLst>
            </a:pPr>
            <a:r>
              <a:rPr sz="1600" b="1" spc="-35" dirty="0">
                <a:latin typeface="Georgia"/>
                <a:cs typeface="Georgia"/>
              </a:rPr>
              <a:t>Négociation/</a:t>
            </a:r>
            <a:r>
              <a:rPr sz="1600" b="1" spc="-80" dirty="0">
                <a:latin typeface="Georgia"/>
                <a:cs typeface="Georgia"/>
              </a:rPr>
              <a:t> </a:t>
            </a:r>
            <a:r>
              <a:rPr sz="1600" b="1" spc="-45" dirty="0">
                <a:latin typeface="Georgia"/>
                <a:cs typeface="Georgia"/>
              </a:rPr>
              <a:t>vente</a:t>
            </a:r>
            <a:endParaRPr sz="1600" b="1" dirty="0">
              <a:latin typeface="Georgia"/>
              <a:cs typeface="Georgia"/>
            </a:endParaRPr>
          </a:p>
          <a:p>
            <a:pPr marL="379095" indent="-287020">
              <a:lnSpc>
                <a:spcPct val="100000"/>
              </a:lnSpc>
              <a:buFont typeface="Wingdings"/>
              <a:buChar char=""/>
              <a:tabLst>
                <a:tab pos="379730" algn="l"/>
              </a:tabLst>
            </a:pPr>
            <a:r>
              <a:rPr sz="1600" b="1" spc="-65" dirty="0">
                <a:latin typeface="Georgia"/>
                <a:cs typeface="Georgia"/>
              </a:rPr>
              <a:t>Animation </a:t>
            </a:r>
            <a:r>
              <a:rPr sz="1600" b="1" spc="-30" dirty="0">
                <a:latin typeface="Georgia"/>
                <a:cs typeface="Georgia"/>
              </a:rPr>
              <a:t>de </a:t>
            </a:r>
            <a:r>
              <a:rPr sz="1600" b="1" spc="-10" dirty="0">
                <a:latin typeface="Georgia"/>
                <a:cs typeface="Georgia"/>
              </a:rPr>
              <a:t>la </a:t>
            </a:r>
            <a:r>
              <a:rPr sz="1600" b="1" spc="-55" dirty="0">
                <a:latin typeface="Georgia"/>
                <a:cs typeface="Georgia"/>
              </a:rPr>
              <a:t>relation </a:t>
            </a:r>
            <a:r>
              <a:rPr sz="1600" b="1" spc="-30" dirty="0">
                <a:latin typeface="Georgia"/>
                <a:cs typeface="Georgia"/>
              </a:rPr>
              <a:t>client </a:t>
            </a:r>
            <a:r>
              <a:rPr sz="1600" b="1" spc="-50" dirty="0">
                <a:latin typeface="Georgia"/>
                <a:cs typeface="Georgia"/>
              </a:rPr>
              <a:t>(salons,</a:t>
            </a:r>
            <a:r>
              <a:rPr sz="1600" b="1" spc="10" dirty="0">
                <a:latin typeface="Georgia"/>
                <a:cs typeface="Georgia"/>
              </a:rPr>
              <a:t> </a:t>
            </a:r>
            <a:r>
              <a:rPr sz="1600" b="1" spc="-60" dirty="0">
                <a:latin typeface="Georgia"/>
                <a:cs typeface="Georgia"/>
              </a:rPr>
              <a:t>opérations</a:t>
            </a:r>
            <a:endParaRPr sz="1600" b="1" dirty="0">
              <a:latin typeface="Georgia"/>
              <a:cs typeface="Georgia"/>
            </a:endParaRPr>
          </a:p>
          <a:p>
            <a:pPr marL="379095">
              <a:lnSpc>
                <a:spcPct val="100000"/>
              </a:lnSpc>
            </a:pPr>
            <a:r>
              <a:rPr sz="1600" b="1" spc="-20" dirty="0">
                <a:latin typeface="Georgia"/>
                <a:cs typeface="Georgia"/>
              </a:rPr>
              <a:t>commerciales</a:t>
            </a:r>
            <a:r>
              <a:rPr sz="1600" b="1" spc="-50" dirty="0">
                <a:latin typeface="Georgia"/>
                <a:cs typeface="Georgia"/>
              </a:rPr>
              <a:t> </a:t>
            </a:r>
            <a:r>
              <a:rPr sz="1600" b="1" spc="-40" dirty="0">
                <a:latin typeface="Georgia"/>
                <a:cs typeface="Georgia"/>
              </a:rPr>
              <a:t>…)</a:t>
            </a:r>
            <a:endParaRPr sz="1600" b="1" dirty="0">
              <a:latin typeface="Georgia"/>
              <a:cs typeface="Georgia"/>
            </a:endParaRPr>
          </a:p>
          <a:p>
            <a:pPr marL="379095" indent="-287020">
              <a:lnSpc>
                <a:spcPct val="100000"/>
              </a:lnSpc>
              <a:buFont typeface="Wingdings"/>
              <a:buChar char=""/>
              <a:tabLst>
                <a:tab pos="379730" algn="l"/>
              </a:tabLst>
            </a:pPr>
            <a:r>
              <a:rPr sz="1600" b="1" spc="-45" dirty="0">
                <a:latin typeface="Georgia"/>
                <a:cs typeface="Georgia"/>
              </a:rPr>
              <a:t>Veille</a:t>
            </a:r>
            <a:r>
              <a:rPr sz="1600" b="1" spc="-50" dirty="0">
                <a:latin typeface="Georgia"/>
                <a:cs typeface="Georgia"/>
              </a:rPr>
              <a:t> </a:t>
            </a:r>
            <a:r>
              <a:rPr sz="1600" b="1" spc="-25" dirty="0">
                <a:latin typeface="Georgia"/>
                <a:cs typeface="Georgia"/>
              </a:rPr>
              <a:t>commerciale</a:t>
            </a:r>
            <a:endParaRPr sz="1600" b="1" dirty="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35654" y="2924936"/>
            <a:ext cx="5490210" cy="1323975"/>
          </a:xfrm>
          <a:prstGeom prst="rect">
            <a:avLst/>
          </a:prstGeom>
          <a:ln w="28575">
            <a:solidFill>
              <a:srgbClr val="8063A1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379095" indent="-287020">
              <a:lnSpc>
                <a:spcPct val="100000"/>
              </a:lnSpc>
              <a:spcBef>
                <a:spcPts val="305"/>
              </a:spcBef>
              <a:buFont typeface="Wingdings"/>
              <a:buChar char=""/>
              <a:tabLst>
                <a:tab pos="379730" algn="l"/>
              </a:tabLst>
            </a:pPr>
            <a:r>
              <a:rPr sz="1600" b="1" spc="-35" dirty="0">
                <a:latin typeface="Georgia"/>
                <a:cs typeface="Georgia"/>
              </a:rPr>
              <a:t>Gestion </a:t>
            </a:r>
            <a:r>
              <a:rPr sz="1600" b="1" spc="-30" dirty="0">
                <a:latin typeface="Georgia"/>
                <a:cs typeface="Georgia"/>
              </a:rPr>
              <a:t>de </a:t>
            </a:r>
            <a:r>
              <a:rPr sz="1600" b="1" spc="-5" dirty="0">
                <a:latin typeface="Georgia"/>
                <a:cs typeface="Georgia"/>
              </a:rPr>
              <a:t>la </a:t>
            </a:r>
            <a:r>
              <a:rPr sz="1600" b="1" spc="-55" dirty="0">
                <a:latin typeface="Georgia"/>
                <a:cs typeface="Georgia"/>
              </a:rPr>
              <a:t>relation </a:t>
            </a:r>
            <a:r>
              <a:rPr sz="1600" b="1" spc="-30" dirty="0">
                <a:latin typeface="Georgia"/>
                <a:cs typeface="Georgia"/>
              </a:rPr>
              <a:t>client</a:t>
            </a:r>
            <a:r>
              <a:rPr sz="1600" b="1" spc="-3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à</a:t>
            </a:r>
            <a:r>
              <a:rPr sz="1600" b="1" u="sng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sz="16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distance</a:t>
            </a:r>
            <a:endParaRPr sz="1600" dirty="0">
              <a:latin typeface="Georgia"/>
              <a:cs typeface="Georgia"/>
            </a:endParaRPr>
          </a:p>
          <a:p>
            <a:pPr marL="379095" indent="-2870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379730" algn="l"/>
              </a:tabLst>
            </a:pPr>
            <a:r>
              <a:rPr sz="1600" b="1" spc="-35" dirty="0">
                <a:latin typeface="Georgia"/>
                <a:cs typeface="Georgia"/>
              </a:rPr>
              <a:t>Gestion </a:t>
            </a:r>
            <a:r>
              <a:rPr sz="1600" b="1" spc="-30" dirty="0">
                <a:latin typeface="Georgia"/>
                <a:cs typeface="Georgia"/>
              </a:rPr>
              <a:t>de </a:t>
            </a:r>
            <a:r>
              <a:rPr sz="1600" b="1" spc="-5" dirty="0">
                <a:latin typeface="Georgia"/>
                <a:cs typeface="Georgia"/>
              </a:rPr>
              <a:t>la </a:t>
            </a:r>
            <a:r>
              <a:rPr sz="1600" b="1" spc="-50" dirty="0">
                <a:latin typeface="Georgia"/>
                <a:cs typeface="Georgia"/>
              </a:rPr>
              <a:t>e-relation </a:t>
            </a:r>
            <a:r>
              <a:rPr sz="1600" b="1" spc="-70" dirty="0">
                <a:latin typeface="Georgia"/>
                <a:cs typeface="Georgia"/>
              </a:rPr>
              <a:t>(animation</a:t>
            </a:r>
            <a:r>
              <a:rPr sz="1600" b="1" spc="-55" dirty="0">
                <a:latin typeface="Georgia"/>
                <a:cs typeface="Georgia"/>
              </a:rPr>
              <a:t> </a:t>
            </a:r>
            <a:r>
              <a:rPr sz="1600" b="1" spc="-30" dirty="0">
                <a:latin typeface="Georgia"/>
                <a:cs typeface="Georgia"/>
              </a:rPr>
              <a:t>de</a:t>
            </a:r>
            <a:endParaRPr sz="1600" dirty="0">
              <a:latin typeface="Georgia"/>
              <a:cs typeface="Georgia"/>
            </a:endParaRPr>
          </a:p>
          <a:p>
            <a:pPr marL="379095">
              <a:lnSpc>
                <a:spcPct val="100000"/>
              </a:lnSpc>
            </a:pPr>
            <a:r>
              <a:rPr sz="1600" b="1" spc="-45" dirty="0">
                <a:latin typeface="Georgia"/>
                <a:cs typeface="Georgia"/>
              </a:rPr>
              <a:t>communautés, </a:t>
            </a:r>
            <a:r>
              <a:rPr sz="1600" b="1" spc="-50" dirty="0">
                <a:latin typeface="Georgia"/>
                <a:cs typeface="Georgia"/>
              </a:rPr>
              <a:t>forums, </a:t>
            </a:r>
            <a:r>
              <a:rPr sz="1600" b="1" spc="-40" dirty="0">
                <a:latin typeface="Georgia"/>
                <a:cs typeface="Georgia"/>
              </a:rPr>
              <a:t>réseaux </a:t>
            </a:r>
            <a:r>
              <a:rPr sz="1600" b="1" spc="-30" dirty="0">
                <a:latin typeface="Georgia"/>
                <a:cs typeface="Georgia"/>
              </a:rPr>
              <a:t>sociaux</a:t>
            </a:r>
            <a:r>
              <a:rPr sz="1600" b="1" spc="-20" dirty="0">
                <a:latin typeface="Georgia"/>
                <a:cs typeface="Georgia"/>
              </a:rPr>
              <a:t> </a:t>
            </a:r>
            <a:r>
              <a:rPr sz="1600" b="1" spc="-40" dirty="0">
                <a:latin typeface="Georgia"/>
                <a:cs typeface="Georgia"/>
              </a:rPr>
              <a:t>…)</a:t>
            </a:r>
            <a:endParaRPr sz="1600" dirty="0">
              <a:latin typeface="Georgia"/>
              <a:cs typeface="Georgia"/>
            </a:endParaRPr>
          </a:p>
          <a:p>
            <a:pPr marL="379095" marR="356235" indent="-287020">
              <a:lnSpc>
                <a:spcPct val="100000"/>
              </a:lnSpc>
              <a:buFont typeface="Wingdings"/>
              <a:buChar char=""/>
              <a:tabLst>
                <a:tab pos="379730" algn="l"/>
              </a:tabLst>
            </a:pPr>
            <a:r>
              <a:rPr sz="1600" b="1" spc="-35" dirty="0">
                <a:latin typeface="Georgia"/>
                <a:cs typeface="Georgia"/>
              </a:rPr>
              <a:t>Gestion </a:t>
            </a:r>
            <a:r>
              <a:rPr sz="1600" b="1" spc="-30" dirty="0">
                <a:latin typeface="Georgia"/>
                <a:cs typeface="Georgia"/>
              </a:rPr>
              <a:t>de </a:t>
            </a:r>
            <a:r>
              <a:rPr sz="1600" b="1" spc="-5" dirty="0">
                <a:latin typeface="Georgia"/>
                <a:cs typeface="Georgia"/>
              </a:rPr>
              <a:t>la </a:t>
            </a:r>
            <a:r>
              <a:rPr sz="1600" b="1" spc="-45" dirty="0">
                <a:latin typeface="Georgia"/>
                <a:cs typeface="Georgia"/>
              </a:rPr>
              <a:t>vente </a:t>
            </a:r>
            <a:r>
              <a:rPr sz="1600" b="1" spc="-55" dirty="0">
                <a:latin typeface="Georgia"/>
                <a:cs typeface="Georgia"/>
              </a:rPr>
              <a:t>en </a:t>
            </a:r>
            <a:r>
              <a:rPr sz="1600" b="1" spc="-25" dirty="0">
                <a:latin typeface="Georgia"/>
                <a:cs typeface="Georgia"/>
              </a:rPr>
              <a:t>e-commerce </a:t>
            </a:r>
            <a:r>
              <a:rPr sz="1600" b="1" spc="-65" dirty="0">
                <a:latin typeface="Georgia"/>
                <a:cs typeface="Georgia"/>
              </a:rPr>
              <a:t>(animations  </a:t>
            </a:r>
            <a:r>
              <a:rPr sz="1600" b="1" spc="-20" dirty="0">
                <a:latin typeface="Georgia"/>
                <a:cs typeface="Georgia"/>
              </a:rPr>
              <a:t>commerciales, suivi </a:t>
            </a:r>
            <a:r>
              <a:rPr sz="1600" b="1" spc="-30" dirty="0">
                <a:latin typeface="Georgia"/>
                <a:cs typeface="Georgia"/>
              </a:rPr>
              <a:t>de </a:t>
            </a:r>
            <a:r>
              <a:rPr sz="1600" b="1" spc="-5" dirty="0">
                <a:latin typeface="Georgia"/>
                <a:cs typeface="Georgia"/>
              </a:rPr>
              <a:t>la</a:t>
            </a:r>
            <a:r>
              <a:rPr sz="1600" b="1" spc="-45" dirty="0">
                <a:latin typeface="Georgia"/>
                <a:cs typeface="Georgia"/>
              </a:rPr>
              <a:t> </a:t>
            </a:r>
            <a:r>
              <a:rPr sz="1600" b="1" spc="-65" dirty="0">
                <a:latin typeface="Georgia"/>
                <a:cs typeface="Georgia"/>
              </a:rPr>
              <a:t>vente)</a:t>
            </a:r>
            <a:endParaRPr sz="1600" dirty="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47846" y="4460849"/>
            <a:ext cx="5494020" cy="1016945"/>
          </a:xfrm>
          <a:prstGeom prst="rect">
            <a:avLst/>
          </a:prstGeom>
          <a:ln w="28575">
            <a:solidFill>
              <a:srgbClr val="943735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379095" indent="-287020">
              <a:lnSpc>
                <a:spcPct val="100000"/>
              </a:lnSpc>
              <a:spcBef>
                <a:spcPts val="250"/>
              </a:spcBef>
              <a:buFont typeface="Wingdings"/>
              <a:buChar char=""/>
              <a:tabLst>
                <a:tab pos="379730" algn="l"/>
              </a:tabLst>
            </a:pPr>
            <a:r>
              <a:rPr sz="1600" b="1" spc="-95" dirty="0">
                <a:latin typeface="Georgia" panose="02040502050405020303" pitchFamily="18" charset="0"/>
                <a:cs typeface="Trebuchet MS"/>
              </a:rPr>
              <a:t>Animation </a:t>
            </a:r>
            <a:r>
              <a:rPr sz="1600" b="1" spc="-120" dirty="0">
                <a:latin typeface="Georgia" panose="02040502050405020303" pitchFamily="18" charset="0"/>
                <a:cs typeface="Trebuchet MS"/>
              </a:rPr>
              <a:t>de </a:t>
            </a:r>
            <a:r>
              <a:rPr sz="1600" b="1" spc="-130" dirty="0">
                <a:latin typeface="Georgia" panose="02040502050405020303" pitchFamily="18" charset="0"/>
                <a:cs typeface="Trebuchet MS"/>
              </a:rPr>
              <a:t>réseaux </a:t>
            </a:r>
            <a:r>
              <a:rPr sz="1600" b="1" spc="-120" dirty="0">
                <a:latin typeface="Georgia" panose="02040502050405020303" pitchFamily="18" charset="0"/>
                <a:cs typeface="Trebuchet MS"/>
              </a:rPr>
              <a:t>de</a:t>
            </a:r>
            <a:r>
              <a:rPr sz="1600" b="1" spc="-315" dirty="0">
                <a:latin typeface="Georgia" panose="02040502050405020303" pitchFamily="18" charset="0"/>
                <a:cs typeface="Trebuchet MS"/>
              </a:rPr>
              <a:t> </a:t>
            </a:r>
            <a:r>
              <a:rPr lang="fr-FR" sz="1600" b="1" spc="-315" dirty="0">
                <a:latin typeface="Georgia" panose="02040502050405020303" pitchFamily="18" charset="0"/>
                <a:cs typeface="Trebuchet MS"/>
              </a:rPr>
              <a:t>    </a:t>
            </a:r>
            <a:r>
              <a:rPr sz="1600" b="1" spc="-110" dirty="0" err="1">
                <a:latin typeface="Georgia" panose="02040502050405020303" pitchFamily="18" charset="0"/>
                <a:cs typeface="Trebuchet MS"/>
              </a:rPr>
              <a:t>distributeurs</a:t>
            </a:r>
            <a:endParaRPr sz="1600" dirty="0">
              <a:latin typeface="Georgia" panose="02040502050405020303" pitchFamily="18" charset="0"/>
              <a:cs typeface="Trebuchet MS"/>
            </a:endParaRPr>
          </a:p>
          <a:p>
            <a:pPr marL="379095" indent="-2870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379730" algn="l"/>
              </a:tabLst>
            </a:pPr>
            <a:r>
              <a:rPr sz="1600" b="1" spc="-95" dirty="0">
                <a:latin typeface="Georgia" panose="02040502050405020303" pitchFamily="18" charset="0"/>
                <a:cs typeface="Trebuchet MS"/>
              </a:rPr>
              <a:t>Animation </a:t>
            </a:r>
            <a:r>
              <a:rPr sz="1600" b="1" spc="-114" dirty="0">
                <a:latin typeface="Georgia" panose="02040502050405020303" pitchFamily="18" charset="0"/>
                <a:cs typeface="Trebuchet MS"/>
              </a:rPr>
              <a:t>de </a:t>
            </a:r>
            <a:r>
              <a:rPr sz="1600" b="1" spc="-130" dirty="0">
                <a:latin typeface="Georgia" panose="02040502050405020303" pitchFamily="18" charset="0"/>
                <a:cs typeface="Trebuchet MS"/>
              </a:rPr>
              <a:t>réseaux </a:t>
            </a:r>
            <a:r>
              <a:rPr sz="1600" b="1" spc="-114" dirty="0">
                <a:latin typeface="Georgia" panose="02040502050405020303" pitchFamily="18" charset="0"/>
                <a:cs typeface="Trebuchet MS"/>
              </a:rPr>
              <a:t>de</a:t>
            </a:r>
            <a:r>
              <a:rPr sz="1600" b="1" spc="-305" dirty="0">
                <a:latin typeface="Georgia" panose="02040502050405020303" pitchFamily="18" charset="0"/>
                <a:cs typeface="Trebuchet MS"/>
              </a:rPr>
              <a:t> </a:t>
            </a:r>
            <a:r>
              <a:rPr lang="fr-FR" sz="1600" b="1" spc="-305" dirty="0">
                <a:latin typeface="Georgia" panose="02040502050405020303" pitchFamily="18" charset="0"/>
                <a:cs typeface="Trebuchet MS"/>
              </a:rPr>
              <a:t>  </a:t>
            </a:r>
            <a:r>
              <a:rPr sz="1600" b="1" spc="-114" dirty="0" err="1">
                <a:latin typeface="Georgia" panose="02040502050405020303" pitchFamily="18" charset="0"/>
                <a:cs typeface="Trebuchet MS"/>
              </a:rPr>
              <a:t>partenaires</a:t>
            </a:r>
            <a:endParaRPr sz="1600" dirty="0">
              <a:latin typeface="Georgia" panose="02040502050405020303" pitchFamily="18" charset="0"/>
              <a:cs typeface="Trebuchet MS"/>
            </a:endParaRPr>
          </a:p>
          <a:p>
            <a:pPr marL="379095" indent="-287020">
              <a:lnSpc>
                <a:spcPct val="100000"/>
              </a:lnSpc>
              <a:buFont typeface="Wingdings"/>
              <a:buChar char=""/>
              <a:tabLst>
                <a:tab pos="379730" algn="l"/>
              </a:tabLst>
            </a:pPr>
            <a:r>
              <a:rPr sz="1600" b="1" spc="-95" dirty="0">
                <a:latin typeface="Georgia" panose="02040502050405020303" pitchFamily="18" charset="0"/>
                <a:cs typeface="Trebuchet MS"/>
              </a:rPr>
              <a:t>Animation </a:t>
            </a:r>
            <a:r>
              <a:rPr sz="1600" b="1" spc="-120" dirty="0">
                <a:latin typeface="Georgia" panose="02040502050405020303" pitchFamily="18" charset="0"/>
                <a:cs typeface="Trebuchet MS"/>
              </a:rPr>
              <a:t>de réseau de</a:t>
            </a:r>
            <a:r>
              <a:rPr sz="1600" b="1" spc="-120" dirty="0">
                <a:solidFill>
                  <a:srgbClr val="FF0000"/>
                </a:solidFill>
                <a:latin typeface="Georgia" panose="02040502050405020303" pitchFamily="18" charset="0"/>
                <a:cs typeface="Trebuchet MS"/>
              </a:rPr>
              <a:t> </a:t>
            </a:r>
            <a:r>
              <a:rPr sz="1600" b="1" u="heavy" spc="-135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 panose="02040502050405020303" pitchFamily="18" charset="0"/>
                <a:cs typeface="Trebuchet MS"/>
              </a:rPr>
              <a:t>vente</a:t>
            </a:r>
            <a:r>
              <a:rPr lang="fr-FR" sz="1600" b="1" u="heavy" spc="-1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 panose="02040502050405020303" pitchFamily="18" charset="0"/>
                <a:cs typeface="Trebuchet MS"/>
              </a:rPr>
              <a:t>  </a:t>
            </a:r>
            <a:r>
              <a:rPr sz="1600" b="1" u="heavy" spc="-3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 panose="02040502050405020303" pitchFamily="18" charset="0"/>
                <a:cs typeface="Trebuchet MS"/>
              </a:rPr>
              <a:t> </a:t>
            </a:r>
            <a:r>
              <a:rPr sz="1600" b="1" u="heavy" spc="-1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 panose="02040502050405020303" pitchFamily="18" charset="0"/>
                <a:cs typeface="Trebuchet MS"/>
              </a:rPr>
              <a:t>directe</a:t>
            </a:r>
            <a:endParaRPr sz="1600" dirty="0">
              <a:latin typeface="Georgia" panose="02040502050405020303" pitchFamily="18" charset="0"/>
              <a:cs typeface="Trebuchet MS"/>
            </a:endParaRPr>
          </a:p>
          <a:p>
            <a:pPr marL="378460">
              <a:lnSpc>
                <a:spcPct val="100000"/>
              </a:lnSpc>
            </a:pPr>
            <a:r>
              <a:rPr sz="1600" u="heavy" spc="-495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cs typeface="Times New Roman"/>
              </a:rPr>
              <a:t> </a:t>
            </a:r>
            <a:r>
              <a:rPr sz="1600" b="1" u="heavy" spc="-100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cs typeface="Arial"/>
              </a:rPr>
              <a:t>(animation, </a:t>
            </a:r>
            <a:r>
              <a:rPr sz="1600" b="1" u="heavy" spc="-114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cs typeface="Arial"/>
              </a:rPr>
              <a:t>vente </a:t>
            </a:r>
            <a:r>
              <a:rPr sz="1600" b="1" u="heavy" spc="-165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cs typeface="Arial"/>
              </a:rPr>
              <a:t>conseil </a:t>
            </a:r>
            <a:r>
              <a:rPr sz="1600" b="1" u="heavy" spc="-125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cs typeface="Arial"/>
              </a:rPr>
              <a:t>à</a:t>
            </a:r>
            <a:r>
              <a:rPr sz="1600" b="1" u="heavy" spc="-100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cs typeface="Arial"/>
              </a:rPr>
              <a:t> </a:t>
            </a:r>
            <a:r>
              <a:rPr sz="1600" b="1" u="heavy" spc="-165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cs typeface="Arial"/>
              </a:rPr>
              <a:t>domicile…)</a:t>
            </a:r>
            <a:endParaRPr sz="1600" dirty="0">
              <a:latin typeface="Georgia" panose="02040502050405020303" pitchFamily="18" charset="0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211580" y="233679"/>
            <a:ext cx="7297420" cy="8026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00200" y="208279"/>
            <a:ext cx="6578600" cy="7696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59636" y="260616"/>
            <a:ext cx="7200773" cy="70788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259636" y="260616"/>
            <a:ext cx="7200900" cy="646331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40"/>
              </a:spcBef>
            </a:pPr>
            <a:r>
              <a:rPr sz="2000" b="1" spc="-150" dirty="0">
                <a:latin typeface="Trebuchet MS"/>
                <a:cs typeface="Trebuchet MS"/>
              </a:rPr>
              <a:t>BTS</a:t>
            </a:r>
            <a:endParaRPr sz="20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2000" b="1" spc="-95" dirty="0">
                <a:latin typeface="Trebuchet MS"/>
                <a:cs typeface="Trebuchet MS"/>
              </a:rPr>
              <a:t>NEGOCIATION </a:t>
            </a:r>
            <a:r>
              <a:rPr sz="2000" b="1" spc="-200" dirty="0">
                <a:latin typeface="Trebuchet MS"/>
                <a:cs typeface="Trebuchet MS"/>
              </a:rPr>
              <a:t>ET </a:t>
            </a:r>
            <a:r>
              <a:rPr sz="2000" b="1" spc="-110" dirty="0">
                <a:latin typeface="Trebuchet MS"/>
                <a:cs typeface="Trebuchet MS"/>
              </a:rPr>
              <a:t>DIGITALISATION </a:t>
            </a:r>
            <a:r>
              <a:rPr sz="2000" b="1" spc="-100" dirty="0">
                <a:latin typeface="Trebuchet MS"/>
                <a:cs typeface="Trebuchet MS"/>
              </a:rPr>
              <a:t>DE </a:t>
            </a:r>
            <a:r>
              <a:rPr sz="2000" b="1" spc="-165" dirty="0">
                <a:latin typeface="Trebuchet MS"/>
                <a:cs typeface="Trebuchet MS"/>
              </a:rPr>
              <a:t>LA </a:t>
            </a:r>
            <a:r>
              <a:rPr lang="fr-FR" sz="2000" b="1" spc="-165" dirty="0">
                <a:latin typeface="Trebuchet MS"/>
                <a:cs typeface="Trebuchet MS"/>
              </a:rPr>
              <a:t> </a:t>
            </a:r>
            <a:r>
              <a:rPr sz="2000" b="1" spc="-135" dirty="0">
                <a:latin typeface="Trebuchet MS"/>
                <a:cs typeface="Trebuchet MS"/>
              </a:rPr>
              <a:t>RELATION</a:t>
            </a:r>
            <a:r>
              <a:rPr sz="2000" b="1" spc="-475" dirty="0">
                <a:latin typeface="Trebuchet MS"/>
                <a:cs typeface="Trebuchet MS"/>
              </a:rPr>
              <a:t> </a:t>
            </a:r>
            <a:r>
              <a:rPr lang="fr-FR" sz="2000" b="1" spc="-475" dirty="0">
                <a:latin typeface="Trebuchet MS"/>
                <a:cs typeface="Trebuchet MS"/>
              </a:rPr>
              <a:t>   </a:t>
            </a:r>
            <a:r>
              <a:rPr sz="2000" b="1" spc="-150" dirty="0">
                <a:latin typeface="Trebuchet MS"/>
                <a:cs typeface="Trebuchet MS"/>
              </a:rPr>
              <a:t>CLIENT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43125"/>
            <a:ext cx="9144000" cy="5214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7932" y="579373"/>
            <a:ext cx="64585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00"/>
                </a:solidFill>
                <a:latin typeface="Verdana"/>
                <a:cs typeface="Verdana"/>
              </a:rPr>
              <a:t>SIMULATION AVEC </a:t>
            </a:r>
            <a:r>
              <a:rPr sz="2400" dirty="0">
                <a:solidFill>
                  <a:srgbClr val="000000"/>
                </a:solidFill>
                <a:latin typeface="Verdana"/>
                <a:cs typeface="Verdana"/>
              </a:rPr>
              <a:t>UNE</a:t>
            </a:r>
            <a:r>
              <a:rPr sz="2400" spc="-3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0000"/>
                </a:solidFill>
                <a:latin typeface="Verdana"/>
                <a:cs typeface="Verdana"/>
              </a:rPr>
              <a:t>PLATEFORME</a:t>
            </a:r>
            <a:endParaRPr sz="2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2400" dirty="0">
                <a:solidFill>
                  <a:srgbClr val="000000"/>
                </a:solidFill>
                <a:latin typeface="Verdana"/>
                <a:cs typeface="Verdana"/>
              </a:rPr>
              <a:t>NUMERIQUE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9676" y="476732"/>
            <a:ext cx="5400675" cy="646430"/>
          </a:xfrm>
          <a:prstGeom prst="rect">
            <a:avLst/>
          </a:prstGeom>
          <a:solidFill>
            <a:srgbClr val="8EB4E2"/>
          </a:solidFill>
          <a:ln w="38100">
            <a:solidFill>
              <a:srgbClr val="000000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514350">
              <a:lnSpc>
                <a:spcPct val="100000"/>
              </a:lnSpc>
              <a:spcBef>
                <a:spcPts val="120"/>
              </a:spcBef>
            </a:pPr>
            <a:r>
              <a:rPr sz="3600" spc="-280" dirty="0">
                <a:solidFill>
                  <a:srgbClr val="000000"/>
                </a:solidFill>
                <a:latin typeface="Trebuchet MS"/>
                <a:cs typeface="Trebuchet MS"/>
              </a:rPr>
              <a:t>Les </a:t>
            </a:r>
            <a:r>
              <a:rPr sz="3600" spc="-185" dirty="0">
                <a:solidFill>
                  <a:srgbClr val="000000"/>
                </a:solidFill>
                <a:latin typeface="Trebuchet MS"/>
                <a:cs typeface="Trebuchet MS"/>
              </a:rPr>
              <a:t>applications</a:t>
            </a:r>
            <a:r>
              <a:rPr sz="3600" spc="-27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600" spc="-229" dirty="0">
                <a:solidFill>
                  <a:srgbClr val="000000"/>
                </a:solidFill>
                <a:latin typeface="Trebuchet MS"/>
                <a:cs typeface="Trebuchet MS"/>
              </a:rPr>
              <a:t>métier</a:t>
            </a:r>
            <a:endParaRPr sz="3600"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316748"/>
              </p:ext>
            </p:extLst>
          </p:nvPr>
        </p:nvGraphicFramePr>
        <p:xfrm>
          <a:off x="611555" y="1397000"/>
          <a:ext cx="7993380" cy="39306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6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899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b="1" spc="-80" dirty="0">
                          <a:latin typeface="Trebuchet MS"/>
                          <a:cs typeface="Trebuchet MS"/>
                        </a:rPr>
                        <a:t>Mautic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23495" marB="0"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L="417195" marR="29337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65" dirty="0">
                          <a:latin typeface="Arial"/>
                          <a:cs typeface="Arial"/>
                        </a:rPr>
                        <a:t>Marketing </a:t>
                      </a:r>
                      <a:r>
                        <a:rPr sz="2400" spc="-55" dirty="0">
                          <a:latin typeface="Arial"/>
                          <a:cs typeface="Arial"/>
                        </a:rPr>
                        <a:t>automation </a:t>
                      </a:r>
                      <a:r>
                        <a:rPr sz="2400" spc="-70" dirty="0">
                          <a:latin typeface="Arial"/>
                          <a:cs typeface="Arial"/>
                        </a:rPr>
                        <a:t>(création  formulaires, </a:t>
                      </a:r>
                      <a:r>
                        <a:rPr sz="2400" spc="-95" dirty="0">
                          <a:latin typeface="Arial"/>
                          <a:cs typeface="Arial"/>
                        </a:rPr>
                        <a:t>gestion </a:t>
                      </a:r>
                      <a:r>
                        <a:rPr sz="2400" spc="-11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2400" spc="-2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200" dirty="0">
                          <a:latin typeface="Arial"/>
                          <a:cs typeface="Arial"/>
                        </a:rPr>
                        <a:t>campagne…)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solidFill>
                      <a:srgbClr val="8E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ts val="3340"/>
                        </a:lnSpc>
                      </a:pPr>
                      <a:endParaRPr sz="2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L="417195">
                        <a:lnSpc>
                          <a:spcPct val="100000"/>
                        </a:lnSpc>
                      </a:pP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8E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ts val="3340"/>
                        </a:lnSpc>
                      </a:pPr>
                      <a:r>
                        <a:rPr sz="2800" b="1" spc="-150" dirty="0">
                          <a:latin typeface="Trebuchet MS"/>
                          <a:cs typeface="Trebuchet MS"/>
                        </a:rPr>
                        <a:t>Prestashop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L="417195">
                        <a:lnSpc>
                          <a:spcPct val="100000"/>
                        </a:lnSpc>
                      </a:pPr>
                      <a:r>
                        <a:rPr sz="2400" spc="-140" dirty="0">
                          <a:latin typeface="Arial"/>
                          <a:cs typeface="Arial"/>
                        </a:rPr>
                        <a:t>E-commerce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8E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ts val="3340"/>
                        </a:lnSpc>
                      </a:pPr>
                      <a:r>
                        <a:rPr sz="2800" b="1" spc="-140" dirty="0">
                          <a:latin typeface="Trebuchet MS"/>
                          <a:cs typeface="Trebuchet MS"/>
                        </a:rPr>
                        <a:t>WordPress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L="417195">
                        <a:lnSpc>
                          <a:spcPct val="100000"/>
                        </a:lnSpc>
                      </a:pPr>
                      <a:r>
                        <a:rPr sz="2400" spc="-140" dirty="0">
                          <a:latin typeface="Arial"/>
                          <a:cs typeface="Arial"/>
                        </a:rPr>
                        <a:t>Blog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8E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ts val="3340"/>
                        </a:lnSpc>
                      </a:pPr>
                      <a:r>
                        <a:rPr sz="2800" b="1" spc="-140" dirty="0">
                          <a:latin typeface="Trebuchet MS"/>
                          <a:cs typeface="Trebuchet MS"/>
                        </a:rPr>
                        <a:t>OpenSupports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L="417195">
                        <a:lnSpc>
                          <a:spcPct val="100000"/>
                        </a:lnSpc>
                      </a:pPr>
                      <a:r>
                        <a:rPr sz="2400" spc="-110" dirty="0">
                          <a:latin typeface="Arial"/>
                          <a:cs typeface="Arial"/>
                        </a:rPr>
                        <a:t>Gestion</a:t>
                      </a:r>
                      <a:r>
                        <a:rPr sz="24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365" dirty="0">
                          <a:latin typeface="Arial"/>
                          <a:cs typeface="Arial"/>
                        </a:rPr>
                        <a:t>SAV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8E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ts val="3340"/>
                        </a:lnSpc>
                      </a:pPr>
                      <a:r>
                        <a:rPr sz="2800" b="1" spc="-95" dirty="0">
                          <a:latin typeface="Trebuchet MS"/>
                          <a:cs typeface="Trebuchet MS"/>
                        </a:rPr>
                        <a:t>Odoo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L="417195">
                        <a:lnSpc>
                          <a:spcPct val="100000"/>
                        </a:lnSpc>
                      </a:pPr>
                      <a:r>
                        <a:rPr sz="2400" spc="-260" dirty="0">
                          <a:latin typeface="Arial"/>
                          <a:cs typeface="Arial"/>
                        </a:rPr>
                        <a:t>PGI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8E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855">
                <a:tc>
                  <a:txBody>
                    <a:bodyPr/>
                    <a:lstStyle/>
                    <a:p>
                      <a:pPr marL="91440">
                        <a:lnSpc>
                          <a:spcPts val="3340"/>
                        </a:lnSpc>
                      </a:pPr>
                      <a:r>
                        <a:rPr sz="2800" b="1" spc="-105" dirty="0">
                          <a:latin typeface="Trebuchet MS"/>
                          <a:cs typeface="Trebuchet MS"/>
                        </a:rPr>
                        <a:t>SuiteCRM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L="417195">
                        <a:lnSpc>
                          <a:spcPct val="100000"/>
                        </a:lnSpc>
                      </a:pPr>
                      <a:r>
                        <a:rPr sz="2400" spc="-285" dirty="0">
                          <a:latin typeface="Arial"/>
                          <a:cs typeface="Arial"/>
                        </a:rPr>
                        <a:t>CRM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8E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630679" y="5908039"/>
            <a:ext cx="4732020" cy="949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26639" y="5880098"/>
            <a:ext cx="3403600" cy="909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91639" y="5949278"/>
            <a:ext cx="4608449" cy="830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91639" y="5949278"/>
            <a:ext cx="4608830" cy="831215"/>
          </a:xfrm>
          <a:prstGeom prst="rect">
            <a:avLst/>
          </a:prstGeom>
          <a:ln w="38100">
            <a:solidFill>
              <a:srgbClr val="0A131F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862330" marR="854075" indent="25400">
              <a:lnSpc>
                <a:spcPct val="100000"/>
              </a:lnSpc>
              <a:spcBef>
                <a:spcPts val="215"/>
              </a:spcBef>
              <a:tabLst>
                <a:tab pos="2527300" algn="l"/>
              </a:tabLst>
            </a:pPr>
            <a:r>
              <a:rPr sz="2400" spc="-95" dirty="0">
                <a:latin typeface="Arial"/>
                <a:cs typeface="Arial"/>
              </a:rPr>
              <a:t>Mais </a:t>
            </a:r>
            <a:r>
              <a:rPr sz="2400" spc="-155" dirty="0">
                <a:latin typeface="Arial"/>
                <a:cs typeface="Arial"/>
              </a:rPr>
              <a:t>aussi </a:t>
            </a:r>
            <a:r>
              <a:rPr sz="2400" spc="-80" dirty="0">
                <a:latin typeface="Arial"/>
                <a:cs typeface="Arial"/>
              </a:rPr>
              <a:t>applications  </a:t>
            </a:r>
            <a:r>
              <a:rPr sz="2400" spc="-110" dirty="0">
                <a:latin typeface="Arial"/>
                <a:cs typeface="Arial"/>
              </a:rPr>
              <a:t>Smartphone	</a:t>
            </a:r>
            <a:r>
              <a:rPr sz="2400" spc="-210" dirty="0">
                <a:latin typeface="Arial"/>
                <a:cs typeface="Arial"/>
              </a:rPr>
              <a:t>+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Tablette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1519</TotalTime>
  <Words>965</Words>
  <Application>Microsoft Office PowerPoint</Application>
  <PresentationFormat>Affichage à l'écran (4:3)</PresentationFormat>
  <Paragraphs>205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4" baseType="lpstr">
      <vt:lpstr>Arial</vt:lpstr>
      <vt:lpstr>Calibri</vt:lpstr>
      <vt:lpstr>Georgia</vt:lpstr>
      <vt:lpstr>Times New Roman</vt:lpstr>
      <vt:lpstr>Trebuchet MS</vt:lpstr>
      <vt:lpstr>Verdana</vt:lpstr>
      <vt:lpstr>Wingdings</vt:lpstr>
      <vt:lpstr>Office Theme</vt:lpstr>
      <vt:lpstr>BTS Négociation et  Digitalisation de la Relation Client</vt:lpstr>
      <vt:lpstr>L’ACTIVITE  du BTS  NDRC</vt:lpstr>
      <vt:lpstr>Présentation PowerPoint</vt:lpstr>
      <vt:lpstr>Spécificités de la formation NDRC</vt:lpstr>
      <vt:lpstr>Présentation PowerPoint</vt:lpstr>
      <vt:lpstr>3 BLOCS  DE COMPETENCE</vt:lpstr>
      <vt:lpstr>Présentation PowerPoint</vt:lpstr>
      <vt:lpstr>SIMULATION AVEC UNE PLATEFORME NUMERIQUE</vt:lpstr>
      <vt:lpstr>Les applications métier</vt:lpstr>
      <vt:lpstr>STAGE EN ENTREPRISE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ATELIERS DE PROFESSIONNALISATION Des exemples de modules</vt:lpstr>
      <vt:lpstr>Des exemples de modules</vt:lpstr>
      <vt:lpstr>HORAIRES HEBDOMADAIRES</vt:lpstr>
      <vt:lpstr>L’EXAMEN  EN 7 EPREUVES</vt:lpstr>
      <vt:lpstr>Présentation PowerPoint</vt:lpstr>
      <vt:lpstr>ENTREPRISES PARTENAIRES  STAGES</vt:lpstr>
      <vt:lpstr>Présentation PowerPoint</vt:lpstr>
      <vt:lpstr>ENTREPRISES PARTENAIRES  ACTIONS</vt:lpstr>
      <vt:lpstr>Présentation PowerPoint</vt:lpstr>
      <vt:lpstr>LE PROFIL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B.T.S.  NÉGOCIATION et RELATION CLIENT</dc:title>
  <dc:creator>utilisateur</dc:creator>
  <cp:lastModifiedBy>secretaire2</cp:lastModifiedBy>
  <cp:revision>80</cp:revision>
  <dcterms:created xsi:type="dcterms:W3CDTF">2018-10-25T16:14:54Z</dcterms:created>
  <dcterms:modified xsi:type="dcterms:W3CDTF">2023-01-24T08:15:31Z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2018-08-29T00:00:00Z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2018-10-25T00:00:00Z</vt:filetime>
  </property>
</Properties>
</file>